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slides/slide72.xml" ContentType="application/vnd.openxmlformats-officedocument.presentationml.slide+xml"/>
  <Override PartName="/ppt/slides/slide73.xml" ContentType="application/vnd.openxmlformats-officedocument.presentationml.slide+xml"/>
  <Override PartName="/ppt/slides/slide74.xml" ContentType="application/vnd.openxmlformats-officedocument.presentationml.slide+xml"/>
  <Override PartName="/ppt/slides/slide7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ppt/notesSlides/notesSlide22.xml" ContentType="application/vnd.openxmlformats-officedocument.presentationml.notesSlide+xml"/>
  <Override PartName="/ppt/notesSlides/notesSlide23.xml" ContentType="application/vnd.openxmlformats-officedocument.presentationml.notesSlide+xml"/>
  <Override PartName="/ppt/notesSlides/notesSlide24.xml" ContentType="application/vnd.openxmlformats-officedocument.presentationml.notesSlide+xml"/>
  <Override PartName="/ppt/notesSlides/notesSlide25.xml" ContentType="application/vnd.openxmlformats-officedocument.presentationml.notesSlide+xml"/>
  <Override PartName="/ppt/notesSlides/notesSlide26.xml" ContentType="application/vnd.openxmlformats-officedocument.presentationml.notesSlide+xml"/>
  <Override PartName="/ppt/notesSlides/notesSlide27.xml" ContentType="application/vnd.openxmlformats-officedocument.presentationml.notesSlide+xml"/>
  <Override PartName="/ppt/notesSlides/notesSlide28.xml" ContentType="application/vnd.openxmlformats-officedocument.presentationml.notesSlide+xml"/>
  <Override PartName="/ppt/notesSlides/notesSlide29.xml" ContentType="application/vnd.openxmlformats-officedocument.presentationml.notesSlide+xml"/>
  <Override PartName="/ppt/notesSlides/notesSlide30.xml" ContentType="application/vnd.openxmlformats-officedocument.presentationml.notesSlide+xml"/>
  <Override PartName="/ppt/notesSlides/notesSlide31.xml" ContentType="application/vnd.openxmlformats-officedocument.presentationml.notesSlide+xml"/>
  <Override PartName="/ppt/notesSlides/notesSlide32.xml" ContentType="application/vnd.openxmlformats-officedocument.presentationml.notesSlide+xml"/>
  <Override PartName="/ppt/notesSlides/notesSlide33.xml" ContentType="application/vnd.openxmlformats-officedocument.presentationml.notesSlide+xml"/>
  <Override PartName="/ppt/notesSlides/notesSlide34.xml" ContentType="application/vnd.openxmlformats-officedocument.presentationml.notesSlide+xml"/>
  <Override PartName="/ppt/notesSlides/notesSlide35.xml" ContentType="application/vnd.openxmlformats-officedocument.presentationml.notesSlide+xml"/>
  <Override PartName="/ppt/notesSlides/notesSlide36.xml" ContentType="application/vnd.openxmlformats-officedocument.presentationml.notesSlide+xml"/>
  <Override PartName="/ppt/notesSlides/notesSlide37.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84" r:id="rId1"/>
  </p:sldMasterIdLst>
  <p:notesMasterIdLst>
    <p:notesMasterId r:id="rId77"/>
  </p:notesMasterIdLst>
  <p:sldIdLst>
    <p:sldId id="363" r:id="rId2"/>
    <p:sldId id="364" r:id="rId3"/>
    <p:sldId id="368" r:id="rId4"/>
    <p:sldId id="367" r:id="rId5"/>
    <p:sldId id="366" r:id="rId6"/>
    <p:sldId id="369" r:id="rId7"/>
    <p:sldId id="370" r:id="rId8"/>
    <p:sldId id="372" r:id="rId9"/>
    <p:sldId id="373" r:id="rId10"/>
    <p:sldId id="374" r:id="rId11"/>
    <p:sldId id="375" r:id="rId12"/>
    <p:sldId id="376" r:id="rId13"/>
    <p:sldId id="377" r:id="rId14"/>
    <p:sldId id="378" r:id="rId15"/>
    <p:sldId id="379" r:id="rId16"/>
    <p:sldId id="282" r:id="rId17"/>
    <p:sldId id="283" r:id="rId18"/>
    <p:sldId id="284" r:id="rId19"/>
    <p:sldId id="285" r:id="rId20"/>
    <p:sldId id="309" r:id="rId21"/>
    <p:sldId id="287" r:id="rId22"/>
    <p:sldId id="286" r:id="rId23"/>
    <p:sldId id="312" r:id="rId24"/>
    <p:sldId id="325" r:id="rId25"/>
    <p:sldId id="326" r:id="rId26"/>
    <p:sldId id="327" r:id="rId27"/>
    <p:sldId id="328" r:id="rId28"/>
    <p:sldId id="313" r:id="rId29"/>
    <p:sldId id="329" r:id="rId30"/>
    <p:sldId id="330" r:id="rId31"/>
    <p:sldId id="310" r:id="rId32"/>
    <p:sldId id="331" r:id="rId33"/>
    <p:sldId id="314" r:id="rId34"/>
    <p:sldId id="332" r:id="rId35"/>
    <p:sldId id="315" r:id="rId36"/>
    <p:sldId id="333" r:id="rId37"/>
    <p:sldId id="319" r:id="rId38"/>
    <p:sldId id="318" r:id="rId39"/>
    <p:sldId id="320" r:id="rId40"/>
    <p:sldId id="321" r:id="rId41"/>
    <p:sldId id="334" r:id="rId42"/>
    <p:sldId id="335" r:id="rId43"/>
    <p:sldId id="336" r:id="rId44"/>
    <p:sldId id="337" r:id="rId45"/>
    <p:sldId id="338" r:id="rId46"/>
    <p:sldId id="339" r:id="rId47"/>
    <p:sldId id="340" r:id="rId48"/>
    <p:sldId id="341" r:id="rId49"/>
    <p:sldId id="342" r:id="rId50"/>
    <p:sldId id="343" r:id="rId51"/>
    <p:sldId id="344" r:id="rId52"/>
    <p:sldId id="345" r:id="rId53"/>
    <p:sldId id="346" r:id="rId54"/>
    <p:sldId id="347" r:id="rId55"/>
    <p:sldId id="348" r:id="rId56"/>
    <p:sldId id="349" r:id="rId57"/>
    <p:sldId id="350" r:id="rId58"/>
    <p:sldId id="351" r:id="rId59"/>
    <p:sldId id="352" r:id="rId60"/>
    <p:sldId id="353" r:id="rId61"/>
    <p:sldId id="354" r:id="rId62"/>
    <p:sldId id="355" r:id="rId63"/>
    <p:sldId id="356" r:id="rId64"/>
    <p:sldId id="357" r:id="rId65"/>
    <p:sldId id="358" r:id="rId66"/>
    <p:sldId id="359" r:id="rId67"/>
    <p:sldId id="360" r:id="rId68"/>
    <p:sldId id="361" r:id="rId69"/>
    <p:sldId id="362" r:id="rId70"/>
    <p:sldId id="380" r:id="rId71"/>
    <p:sldId id="381" r:id="rId72"/>
    <p:sldId id="382" r:id="rId73"/>
    <p:sldId id="383" r:id="rId74"/>
    <p:sldId id="384" r:id="rId75"/>
    <p:sldId id="268" r:id="rId76"/>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08FB837D-C827-4EFA-A057-4D05807E0F7C}" styleName="Themed Style 1 - Accent 6">
    <a:tblBg>
      <a:fillRef idx="2">
        <a:schemeClr val="accent6"/>
      </a:fillRef>
      <a:effectRef idx="1">
        <a:schemeClr val="accent6"/>
      </a:effectRef>
    </a:tblBg>
    <a:wholeTbl>
      <a:tcTxStyle>
        <a:fontRef idx="minor">
          <a:scrgbClr r="0" g="0" b="0"/>
        </a:fontRef>
        <a:schemeClr val="dk1"/>
      </a:tcTxStyle>
      <a:tcStyle>
        <a:tcBdr>
          <a:left>
            <a:lnRef idx="1">
              <a:schemeClr val="accent6"/>
            </a:lnRef>
          </a:left>
          <a:right>
            <a:lnRef idx="1">
              <a:schemeClr val="accent6"/>
            </a:lnRef>
          </a:right>
          <a:top>
            <a:lnRef idx="1">
              <a:schemeClr val="accent6"/>
            </a:lnRef>
          </a:top>
          <a:bottom>
            <a:lnRef idx="1">
              <a:schemeClr val="accent6"/>
            </a:lnRef>
          </a:bottom>
          <a:insideH>
            <a:lnRef idx="1">
              <a:schemeClr val="accent6"/>
            </a:lnRef>
          </a:insideH>
          <a:insideV>
            <a:lnRef idx="1">
              <a:schemeClr val="accent6"/>
            </a:lnRef>
          </a:insideV>
        </a:tcBdr>
        <a:fill>
          <a:noFill/>
        </a:fill>
      </a:tcStyle>
    </a:wholeTbl>
    <a:band1H>
      <a:tcStyle>
        <a:tcBdr/>
        <a:fill>
          <a:solidFill>
            <a:schemeClr val="accent6">
              <a:alpha val="40000"/>
            </a:schemeClr>
          </a:solidFill>
        </a:fill>
      </a:tcStyle>
    </a:band1H>
    <a:band2H>
      <a:tcStyle>
        <a:tcBdr/>
      </a:tcStyle>
    </a:band2H>
    <a:band1V>
      <a:tcStyle>
        <a:tcBdr>
          <a:top>
            <a:lnRef idx="1">
              <a:schemeClr val="accent6"/>
            </a:lnRef>
          </a:top>
          <a:bottom>
            <a:lnRef idx="1">
              <a:schemeClr val="accent6"/>
            </a:lnRef>
          </a:bottom>
        </a:tcBdr>
        <a:fill>
          <a:solidFill>
            <a:schemeClr val="accent6">
              <a:alpha val="40000"/>
            </a:schemeClr>
          </a:solidFill>
        </a:fill>
      </a:tcStyle>
    </a:band1V>
    <a:band2V>
      <a:tcStyle>
        <a:tcBdr/>
      </a:tcStyle>
    </a:band2V>
    <a:lastCol>
      <a:tcTxStyle b="on"/>
      <a:tcStyle>
        <a:tcBdr>
          <a:left>
            <a:lnRef idx="2">
              <a:schemeClr val="accent6"/>
            </a:lnRef>
          </a:left>
          <a:right>
            <a:lnRef idx="1">
              <a:schemeClr val="accent6"/>
            </a:lnRef>
          </a:right>
          <a:top>
            <a:lnRef idx="1">
              <a:schemeClr val="accent6"/>
            </a:lnRef>
          </a:top>
          <a:bottom>
            <a:lnRef idx="1">
              <a:schemeClr val="accent6"/>
            </a:lnRef>
          </a:bottom>
          <a:insideH>
            <a:lnRef idx="1">
              <a:schemeClr val="accent6"/>
            </a:lnRef>
          </a:insideH>
          <a:insideV>
            <a:ln>
              <a:noFill/>
            </a:ln>
          </a:insideV>
        </a:tcBdr>
      </a:tcStyle>
    </a:lastCol>
    <a:firstCol>
      <a:tcTxStyle b="on"/>
      <a:tcStyle>
        <a:tcBdr>
          <a:left>
            <a:lnRef idx="1">
              <a:schemeClr val="accent6"/>
            </a:lnRef>
          </a:left>
          <a:right>
            <a:lnRef idx="2">
              <a:schemeClr val="accent6"/>
            </a:lnRef>
          </a:right>
          <a:top>
            <a:lnRef idx="1">
              <a:schemeClr val="accent6"/>
            </a:lnRef>
          </a:top>
          <a:bottom>
            <a:lnRef idx="1">
              <a:schemeClr val="accent6"/>
            </a:lnRef>
          </a:bottom>
          <a:insideH>
            <a:lnRef idx="1">
              <a:schemeClr val="accent6"/>
            </a:lnRef>
          </a:insideH>
          <a:insideV>
            <a:ln>
              <a:noFill/>
            </a:ln>
          </a:insideV>
        </a:tcBdr>
      </a:tcStyle>
    </a:firstCol>
    <a:lastRow>
      <a:tcTxStyle b="on"/>
      <a:tcStyle>
        <a:tcBdr>
          <a:left>
            <a:lnRef idx="1">
              <a:schemeClr val="accent6"/>
            </a:lnRef>
          </a:left>
          <a:right>
            <a:lnRef idx="1">
              <a:schemeClr val="accent6"/>
            </a:lnRef>
          </a:right>
          <a:top>
            <a:lnRef idx="2">
              <a:schemeClr val="accent6"/>
            </a:lnRef>
          </a:top>
          <a:bottom>
            <a:lnRef idx="2">
              <a:schemeClr val="accent6"/>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6"/>
            </a:lnRef>
          </a:left>
          <a:right>
            <a:lnRef idx="1">
              <a:schemeClr val="accent6"/>
            </a:lnRef>
          </a:right>
          <a:top>
            <a:lnRef idx="1">
              <a:schemeClr val="accent6"/>
            </a:lnRef>
          </a:top>
          <a:bottom>
            <a:lnRef idx="2">
              <a:schemeClr val="lt1"/>
            </a:lnRef>
          </a:bottom>
          <a:insideH>
            <a:ln>
              <a:noFill/>
            </a:ln>
          </a:insideH>
          <a:insideV>
            <a:ln>
              <a:noFill/>
            </a:ln>
          </a:insideV>
        </a:tcBdr>
        <a:fill>
          <a:solidFill>
            <a:schemeClr val="accent6"/>
          </a:solidFill>
        </a:fill>
      </a:tcStyle>
    </a:firstRow>
  </a:tblStyle>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9" d="100"/>
          <a:sy n="69" d="100"/>
        </p:scale>
        <p:origin x="-1416" y="-96"/>
      </p:cViewPr>
      <p:guideLst>
        <p:guide orient="horz" pos="2160"/>
        <p:guide pos="2880"/>
      </p:guideLst>
    </p:cSldViewPr>
  </p:slideViewPr>
  <p:notesTextViewPr>
    <p:cViewPr>
      <p:scale>
        <a:sx n="1" d="1"/>
        <a:sy n="1" d="1"/>
      </p:scale>
      <p:origin x="0" y="0"/>
    </p:cViewPr>
  </p:notesTextViewPr>
  <p:sorterViewPr>
    <p:cViewPr>
      <p:scale>
        <a:sx n="66" d="100"/>
        <a:sy n="66" d="100"/>
      </p:scale>
      <p:origin x="0" y="0"/>
    </p:cViewPr>
  </p:sorter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slide" Target="slides/slide67.xml"/><Relationship Id="rId76" Type="http://schemas.openxmlformats.org/officeDocument/2006/relationships/slide" Target="slides/slide75.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slide" Target="slides/slide73.xml"/><Relationship Id="rId79" Type="http://schemas.openxmlformats.org/officeDocument/2006/relationships/viewProps" Target="viewProps.xml"/><Relationship Id="rId5" Type="http://schemas.openxmlformats.org/officeDocument/2006/relationships/slide" Target="slides/slide4.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slide" Target="slides/slide72.xml"/><Relationship Id="rId78" Type="http://schemas.openxmlformats.org/officeDocument/2006/relationships/presProps" Target="presProps.xml"/><Relationship Id="rId81"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notesMaster" Target="notesMasters/notesMaster1.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80" Type="http://schemas.openxmlformats.org/officeDocument/2006/relationships/theme" Target="theme/theme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slide" Target="slides/slide74.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s>
</file>

<file path=ppt/media/image1.png>
</file>

<file path=ppt/media/image2.png>
</file>

<file path=ppt/media/image3.png>
</file>

<file path=ppt/media/image4.pn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8A1A55EC-8A2D-4BEC-A8FA-4BF4BBF64380}" type="datetimeFigureOut">
              <a:rPr lang="en-US" smtClean="0"/>
              <a:t>8/11/2016</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57898755-52F6-4E69-8E3E-E80CED2F21EF}" type="slidenum">
              <a:rPr lang="en-US" smtClean="0"/>
              <a:t>‹#›</a:t>
            </a:fld>
            <a:endParaRPr lang="en-US"/>
          </a:p>
        </p:txBody>
      </p:sp>
    </p:spTree>
    <p:extLst>
      <p:ext uri="{BB962C8B-B14F-4D97-AF65-F5344CB8AC3E}">
        <p14:creationId xmlns:p14="http://schemas.microsoft.com/office/powerpoint/2010/main" val="3518676707"/>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27.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31.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32.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33.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34.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37.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38.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39.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4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42.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43.xml"/><Relationship Id="rId1" Type="http://schemas.openxmlformats.org/officeDocument/2006/relationships/notesMaster" Target="../notesMasters/notesMaster1.xml"/></Relationships>
</file>

<file path=ppt/notesSlides/_rels/notesSlide22.xml.rels><?xml version="1.0" encoding="UTF-8" standalone="yes"?>
<Relationships xmlns="http://schemas.openxmlformats.org/package/2006/relationships"><Relationship Id="rId2" Type="http://schemas.openxmlformats.org/officeDocument/2006/relationships/slide" Target="../slides/slide44.xml"/><Relationship Id="rId1" Type="http://schemas.openxmlformats.org/officeDocument/2006/relationships/notesMaster" Target="../notesMasters/notesMaster1.xml"/></Relationships>
</file>

<file path=ppt/notesSlides/_rels/notesSlide23.xml.rels><?xml version="1.0" encoding="UTF-8" standalone="yes"?>
<Relationships xmlns="http://schemas.openxmlformats.org/package/2006/relationships"><Relationship Id="rId2" Type="http://schemas.openxmlformats.org/officeDocument/2006/relationships/slide" Target="../slides/slide45.xml"/><Relationship Id="rId1" Type="http://schemas.openxmlformats.org/officeDocument/2006/relationships/notesMaster" Target="../notesMasters/notesMaster1.xml"/></Relationships>
</file>

<file path=ppt/notesSlides/_rels/notesSlide24.xml.rels><?xml version="1.0" encoding="UTF-8" standalone="yes"?>
<Relationships xmlns="http://schemas.openxmlformats.org/package/2006/relationships"><Relationship Id="rId2" Type="http://schemas.openxmlformats.org/officeDocument/2006/relationships/slide" Target="../slides/slide47.xml"/><Relationship Id="rId1" Type="http://schemas.openxmlformats.org/officeDocument/2006/relationships/notesMaster" Target="../notesMasters/notesMaster1.xml"/></Relationships>
</file>

<file path=ppt/notesSlides/_rels/notesSlide25.xml.rels><?xml version="1.0" encoding="UTF-8" standalone="yes"?>
<Relationships xmlns="http://schemas.openxmlformats.org/package/2006/relationships"><Relationship Id="rId2" Type="http://schemas.openxmlformats.org/officeDocument/2006/relationships/slide" Target="../slides/slide55.xml"/><Relationship Id="rId1" Type="http://schemas.openxmlformats.org/officeDocument/2006/relationships/notesMaster" Target="../notesMasters/notesMaster1.xml"/></Relationships>
</file>

<file path=ppt/notesSlides/_rels/notesSlide26.xml.rels><?xml version="1.0" encoding="UTF-8" standalone="yes"?>
<Relationships xmlns="http://schemas.openxmlformats.org/package/2006/relationships"><Relationship Id="rId2" Type="http://schemas.openxmlformats.org/officeDocument/2006/relationships/slide" Target="../slides/slide56.xml"/><Relationship Id="rId1" Type="http://schemas.openxmlformats.org/officeDocument/2006/relationships/notesMaster" Target="../notesMasters/notesMaster1.xml"/></Relationships>
</file>

<file path=ppt/notesSlides/_rels/notesSlide27.xml.rels><?xml version="1.0" encoding="UTF-8" standalone="yes"?>
<Relationships xmlns="http://schemas.openxmlformats.org/package/2006/relationships"><Relationship Id="rId2" Type="http://schemas.openxmlformats.org/officeDocument/2006/relationships/slide" Target="../slides/slide57.xml"/><Relationship Id="rId1" Type="http://schemas.openxmlformats.org/officeDocument/2006/relationships/notesMaster" Target="../notesMasters/notesMaster1.xml"/></Relationships>
</file>

<file path=ppt/notesSlides/_rels/notesSlide28.xml.rels><?xml version="1.0" encoding="UTF-8" standalone="yes"?>
<Relationships xmlns="http://schemas.openxmlformats.org/package/2006/relationships"><Relationship Id="rId2" Type="http://schemas.openxmlformats.org/officeDocument/2006/relationships/slide" Target="../slides/slide58.xml"/><Relationship Id="rId1" Type="http://schemas.openxmlformats.org/officeDocument/2006/relationships/notesMaster" Target="../notesMasters/notesMaster1.xml"/></Relationships>
</file>

<file path=ppt/notesSlides/_rels/notesSlide29.xml.rels><?xml version="1.0" encoding="UTF-8" standalone="yes"?>
<Relationships xmlns="http://schemas.openxmlformats.org/package/2006/relationships"><Relationship Id="rId2" Type="http://schemas.openxmlformats.org/officeDocument/2006/relationships/slide" Target="../slides/slide59.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_rels/notesSlide30.xml.rels><?xml version="1.0" encoding="UTF-8" standalone="yes"?>
<Relationships xmlns="http://schemas.openxmlformats.org/package/2006/relationships"><Relationship Id="rId2" Type="http://schemas.openxmlformats.org/officeDocument/2006/relationships/slide" Target="../slides/slide63.xml"/><Relationship Id="rId1" Type="http://schemas.openxmlformats.org/officeDocument/2006/relationships/notesMaster" Target="../notesMasters/notesMaster1.xml"/></Relationships>
</file>

<file path=ppt/notesSlides/_rels/notesSlide31.xml.rels><?xml version="1.0" encoding="UTF-8" standalone="yes"?>
<Relationships xmlns="http://schemas.openxmlformats.org/package/2006/relationships"><Relationship Id="rId2" Type="http://schemas.openxmlformats.org/officeDocument/2006/relationships/slide" Target="../slides/slide64.xml"/><Relationship Id="rId1" Type="http://schemas.openxmlformats.org/officeDocument/2006/relationships/notesMaster" Target="../notesMasters/notesMaster1.xml"/></Relationships>
</file>

<file path=ppt/notesSlides/_rels/notesSlide32.xml.rels><?xml version="1.0" encoding="UTF-8" standalone="yes"?>
<Relationships xmlns="http://schemas.openxmlformats.org/package/2006/relationships"><Relationship Id="rId2" Type="http://schemas.openxmlformats.org/officeDocument/2006/relationships/slide" Target="../slides/slide65.xml"/><Relationship Id="rId1" Type="http://schemas.openxmlformats.org/officeDocument/2006/relationships/notesMaster" Target="../notesMasters/notesMaster1.xml"/></Relationships>
</file>

<file path=ppt/notesSlides/_rels/notesSlide33.xml.rels><?xml version="1.0" encoding="UTF-8" standalone="yes"?>
<Relationships xmlns="http://schemas.openxmlformats.org/package/2006/relationships"><Relationship Id="rId2" Type="http://schemas.openxmlformats.org/officeDocument/2006/relationships/slide" Target="../slides/slide68.xml"/><Relationship Id="rId1" Type="http://schemas.openxmlformats.org/officeDocument/2006/relationships/notesMaster" Target="../notesMasters/notesMaster1.xml"/></Relationships>
</file>

<file path=ppt/notesSlides/_rels/notesSlide34.xml.rels><?xml version="1.0" encoding="UTF-8" standalone="yes"?>
<Relationships xmlns="http://schemas.openxmlformats.org/package/2006/relationships"><Relationship Id="rId2" Type="http://schemas.openxmlformats.org/officeDocument/2006/relationships/slide" Target="../slides/slide69.xml"/><Relationship Id="rId1" Type="http://schemas.openxmlformats.org/officeDocument/2006/relationships/notesMaster" Target="../notesMasters/notesMaster1.xml"/></Relationships>
</file>

<file path=ppt/notesSlides/_rels/notesSlide35.xml.rels><?xml version="1.0" encoding="UTF-8" standalone="yes"?>
<Relationships xmlns="http://schemas.openxmlformats.org/package/2006/relationships"><Relationship Id="rId2" Type="http://schemas.openxmlformats.org/officeDocument/2006/relationships/slide" Target="../slides/slide70.xml"/><Relationship Id="rId1" Type="http://schemas.openxmlformats.org/officeDocument/2006/relationships/notesMaster" Target="../notesMasters/notesMaster1.xml"/></Relationships>
</file>

<file path=ppt/notesSlides/_rels/notesSlide36.xml.rels><?xml version="1.0" encoding="UTF-8" standalone="yes"?>
<Relationships xmlns="http://schemas.openxmlformats.org/package/2006/relationships"><Relationship Id="rId2" Type="http://schemas.openxmlformats.org/officeDocument/2006/relationships/slide" Target="../slides/slide73.xml"/><Relationship Id="rId1" Type="http://schemas.openxmlformats.org/officeDocument/2006/relationships/notesMaster" Target="../notesMasters/notesMaster1.xml"/></Relationships>
</file>

<file path=ppt/notesSlides/_rels/notesSlide37.xml.rels><?xml version="1.0" encoding="UTF-8" standalone="yes"?>
<Relationships xmlns="http://schemas.openxmlformats.org/package/2006/relationships"><Relationship Id="rId2" Type="http://schemas.openxmlformats.org/officeDocument/2006/relationships/slide" Target="../slides/slide74.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23.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24.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25.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2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1</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27</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28</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31</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32</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33</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34</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37</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38</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39</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41</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2</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42</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43</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44</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45</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47</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55</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56</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ar-IQ" dirty="0" smtClean="0"/>
              <a:t>وامكان الارتفاع</a:t>
            </a:r>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57</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58</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2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59</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9</a:t>
            </a:fld>
            <a:endParaRPr lang="en-US"/>
          </a:p>
        </p:txBody>
      </p:sp>
    </p:spTree>
    <p:extLst>
      <p:ext uri="{BB962C8B-B14F-4D97-AF65-F5344CB8AC3E}">
        <p14:creationId xmlns:p14="http://schemas.microsoft.com/office/powerpoint/2010/main" val="3310136515"/>
      </p:ext>
    </p:extLst>
  </p:cSld>
  <p:clrMapOvr>
    <a:masterClrMapping/>
  </p:clrMapOvr>
</p:notes>
</file>

<file path=ppt/notesSlides/notesSlide3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63</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3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64</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3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65</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3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68</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3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69</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3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70</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3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73</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3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74</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15</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17</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23</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24</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25</a:t>
            </a:fld>
            <a:endParaRPr lang="en-US"/>
          </a:p>
        </p:txBody>
      </p:sp>
    </p:spTree>
    <p:extLst>
      <p:ext uri="{BB962C8B-B14F-4D97-AF65-F5344CB8AC3E}">
        <p14:creationId xmlns:p14="http://schemas.microsoft.com/office/powerpoint/2010/main" val="2127081046"/>
      </p:ext>
    </p:extLst>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57898755-52F6-4E69-8E3E-E80CED2F21EF}" type="slidenum">
              <a:rPr lang="en-US" smtClean="0"/>
              <a:t>26</a:t>
            </a:fld>
            <a:endParaRPr lang="en-US"/>
          </a:p>
        </p:txBody>
      </p:sp>
    </p:spTree>
    <p:extLst>
      <p:ext uri="{BB962C8B-B14F-4D97-AF65-F5344CB8AC3E}">
        <p14:creationId xmlns:p14="http://schemas.microsoft.com/office/powerpoint/2010/main" val="212708104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52BF1D3D-6382-4794-96E7-40D8A59F797F}" type="datetimeFigureOut">
              <a:rPr lang="en-US" smtClean="0"/>
              <a:t>8/11/2016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167563268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2BF1D3D-6382-4794-96E7-40D8A59F797F}" type="datetimeFigureOut">
              <a:rPr lang="en-US" smtClean="0"/>
              <a:t>8/11/2016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335983376"/>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2BF1D3D-6382-4794-96E7-40D8A59F797F}" type="datetimeFigureOut">
              <a:rPr lang="en-US" smtClean="0"/>
              <a:t>8/11/2016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98808733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52BF1D3D-6382-4794-96E7-40D8A59F797F}" type="datetimeFigureOut">
              <a:rPr lang="en-US" smtClean="0"/>
              <a:t>8/11/2016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302866325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2BF1D3D-6382-4794-96E7-40D8A59F797F}" type="datetimeFigureOut">
              <a:rPr lang="en-US" smtClean="0"/>
              <a:t>8/11/2016</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2287418976"/>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52BF1D3D-6382-4794-96E7-40D8A59F797F}" type="datetimeFigureOut">
              <a:rPr lang="en-US" smtClean="0"/>
              <a:t>8/11/2016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393227328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52BF1D3D-6382-4794-96E7-40D8A59F797F}" type="datetimeFigureOut">
              <a:rPr lang="en-US" smtClean="0"/>
              <a:t>8/11/2016</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355419859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52BF1D3D-6382-4794-96E7-40D8A59F797F}" type="datetimeFigureOut">
              <a:rPr lang="en-US" smtClean="0"/>
              <a:t>8/11/2016</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134720795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52BF1D3D-6382-4794-96E7-40D8A59F797F}" type="datetimeFigureOut">
              <a:rPr lang="en-US" smtClean="0"/>
              <a:t>8/11/2016</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101502891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2BF1D3D-6382-4794-96E7-40D8A59F797F}" type="datetimeFigureOut">
              <a:rPr lang="en-US" smtClean="0"/>
              <a:t>8/11/2016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3951205998"/>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52BF1D3D-6382-4794-96E7-40D8A59F797F}" type="datetimeFigureOut">
              <a:rPr lang="en-US" smtClean="0"/>
              <a:t>8/11/2016</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ED87329C-16D6-42EE-82E6-9F739E5331CB}" type="slidenum">
              <a:rPr lang="en-US" smtClean="0"/>
              <a:t>‹#›</a:t>
            </a:fld>
            <a:endParaRPr lang="en-US"/>
          </a:p>
        </p:txBody>
      </p:sp>
    </p:spTree>
    <p:extLst>
      <p:ext uri="{BB962C8B-B14F-4D97-AF65-F5344CB8AC3E}">
        <p14:creationId xmlns:p14="http://schemas.microsoft.com/office/powerpoint/2010/main" val="2059014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1">
            <a:lumMod val="40000"/>
            <a:lumOff val="60000"/>
          </a:schemeClr>
        </a:solid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US"/>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52BF1D3D-6382-4794-96E7-40D8A59F797F}" type="datetimeFigureOut">
              <a:rPr lang="en-US" smtClean="0"/>
              <a:t>8/11/2016</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ED87329C-16D6-42EE-82E6-9F739E5331CB}" type="slidenum">
              <a:rPr lang="en-US" smtClean="0"/>
              <a:t>‹#›</a:t>
            </a:fld>
            <a:endParaRPr lang="en-US"/>
          </a:p>
        </p:txBody>
      </p:sp>
    </p:spTree>
    <p:extLst>
      <p:ext uri="{BB962C8B-B14F-4D97-AF65-F5344CB8AC3E}">
        <p14:creationId xmlns:p14="http://schemas.microsoft.com/office/powerpoint/2010/main" val="443870127"/>
      </p:ext>
    </p:extLst>
  </p:cSld>
  <p:clrMap bg1="lt1" tx1="dk1" bg2="lt2" tx2="dk2" accent1="accent1" accent2="accent2" accent3="accent3" accent4="accent4" accent5="accent5" accent6="accent6" hlink="hlink" folHlink="folHlink"/>
  <p:sldLayoutIdLst>
    <p:sldLayoutId id="2147483685" r:id="rId1"/>
    <p:sldLayoutId id="2147483686" r:id="rId2"/>
    <p:sldLayoutId id="2147483687" r:id="rId3"/>
    <p:sldLayoutId id="2147483688" r:id="rId4"/>
    <p:sldLayoutId id="2147483689" r:id="rId5"/>
    <p:sldLayoutId id="2147483690" r:id="rId6"/>
    <p:sldLayoutId id="2147483691" r:id="rId7"/>
    <p:sldLayoutId id="2147483692" r:id="rId8"/>
    <p:sldLayoutId id="2147483693" r:id="rId9"/>
    <p:sldLayoutId id="2147483694" r:id="rId10"/>
    <p:sldLayoutId id="2147483695"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2.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1.xml.rels><?xml version="1.0" encoding="UTF-8" standalone="yes"?>
<Relationships xmlns="http://schemas.openxmlformats.org/package/2006/relationships"><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44.xml.rels><?xml version="1.0" encoding="UTF-8" standalone="yes"?>
<Relationships xmlns="http://schemas.openxmlformats.org/package/2006/relationships"><Relationship Id="rId2" Type="http://schemas.openxmlformats.org/officeDocument/2006/relationships/notesSlide" Target="../notesSlides/notesSlide22.xml"/><Relationship Id="rId1" Type="http://schemas.openxmlformats.org/officeDocument/2006/relationships/slideLayout" Target="../slideLayouts/slideLayout2.xml"/></Relationships>
</file>

<file path=ppt/slides/_rels/slide45.xml.rels><?xml version="1.0" encoding="UTF-8" standalone="yes"?>
<Relationships xmlns="http://schemas.openxmlformats.org/package/2006/relationships"><Relationship Id="rId2" Type="http://schemas.openxmlformats.org/officeDocument/2006/relationships/notesSlide" Target="../notesSlides/notesSlide23.xml"/><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7.xml.rels><?xml version="1.0" encoding="UTF-8" standalone="yes"?>
<Relationships xmlns="http://schemas.openxmlformats.org/package/2006/relationships"><Relationship Id="rId2" Type="http://schemas.openxmlformats.org/officeDocument/2006/relationships/notesSlide" Target="../notesSlides/notesSlide24.xml"/><Relationship Id="rId1" Type="http://schemas.openxmlformats.org/officeDocument/2006/relationships/slideLayout" Target="../slideLayouts/slideLayout2.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5.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5.xml"/><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26.xml"/><Relationship Id="rId1" Type="http://schemas.openxmlformats.org/officeDocument/2006/relationships/slideLayout" Target="../slideLayouts/slideLayout2.xml"/></Relationships>
</file>

<file path=ppt/slides/_rels/slide57.xml.rels><?xml version="1.0" encoding="UTF-8" standalone="yes"?>
<Relationships xmlns="http://schemas.openxmlformats.org/package/2006/relationships"><Relationship Id="rId2" Type="http://schemas.openxmlformats.org/officeDocument/2006/relationships/notesSlide" Target="../notesSlides/notesSlide27.xml"/><Relationship Id="rId1" Type="http://schemas.openxmlformats.org/officeDocument/2006/relationships/slideLayout" Target="../slideLayouts/slideLayout2.xml"/></Relationships>
</file>

<file path=ppt/slides/_rels/slide58.xml.rels><?xml version="1.0" encoding="UTF-8" standalone="yes"?>
<Relationships xmlns="http://schemas.openxmlformats.org/package/2006/relationships"><Relationship Id="rId2" Type="http://schemas.openxmlformats.org/officeDocument/2006/relationships/notesSlide" Target="../notesSlides/notesSlide28.xml"/><Relationship Id="rId1" Type="http://schemas.openxmlformats.org/officeDocument/2006/relationships/slideLayout" Target="../slideLayouts/slideLayout2.xml"/></Relationships>
</file>

<file path=ppt/slides/_rels/slide59.xml.rels><?xml version="1.0" encoding="UTF-8" standalone="yes"?>
<Relationships xmlns="http://schemas.openxmlformats.org/package/2006/relationships"><Relationship Id="rId2" Type="http://schemas.openxmlformats.org/officeDocument/2006/relationships/notesSlide" Target="../notesSlides/notesSlide29.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3.xml.rels><?xml version="1.0" encoding="UTF-8" standalone="yes"?>
<Relationships xmlns="http://schemas.openxmlformats.org/package/2006/relationships"><Relationship Id="rId2" Type="http://schemas.openxmlformats.org/officeDocument/2006/relationships/notesSlide" Target="../notesSlides/notesSlide30.xml"/><Relationship Id="rId1" Type="http://schemas.openxmlformats.org/officeDocument/2006/relationships/slideLayout" Target="../slideLayouts/slideLayout2.xml"/></Relationships>
</file>

<file path=ppt/slides/_rels/slide64.xml.rels><?xml version="1.0" encoding="UTF-8" standalone="yes"?>
<Relationships xmlns="http://schemas.openxmlformats.org/package/2006/relationships"><Relationship Id="rId2" Type="http://schemas.openxmlformats.org/officeDocument/2006/relationships/notesSlide" Target="../notesSlides/notesSlide31.xml"/><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2" Type="http://schemas.openxmlformats.org/officeDocument/2006/relationships/notesSlide" Target="../notesSlides/notesSlide32.xml"/><Relationship Id="rId1" Type="http://schemas.openxmlformats.org/officeDocument/2006/relationships/slideLayout" Target="../slideLayouts/slideLayout2.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8.xml.rels><?xml version="1.0" encoding="UTF-8" standalone="yes"?>
<Relationships xmlns="http://schemas.openxmlformats.org/package/2006/relationships"><Relationship Id="rId2" Type="http://schemas.openxmlformats.org/officeDocument/2006/relationships/notesSlide" Target="../notesSlides/notesSlide33.xml"/><Relationship Id="rId1" Type="http://schemas.openxmlformats.org/officeDocument/2006/relationships/slideLayout" Target="../slideLayouts/slideLayout2.xml"/></Relationships>
</file>

<file path=ppt/slides/_rels/slide69.xml.rels><?xml version="1.0" encoding="UTF-8" standalone="yes"?>
<Relationships xmlns="http://schemas.openxmlformats.org/package/2006/relationships"><Relationship Id="rId2" Type="http://schemas.openxmlformats.org/officeDocument/2006/relationships/notesSlide" Target="../notesSlides/notesSlide34.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2" Type="http://schemas.openxmlformats.org/officeDocument/2006/relationships/notesSlide" Target="../notesSlides/notesSlide35.xml"/><Relationship Id="rId1" Type="http://schemas.openxmlformats.org/officeDocument/2006/relationships/slideLayout" Target="../slideLayouts/slideLayout2.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2.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image" Target="../media/image3.png"/><Relationship Id="rId1" Type="http://schemas.openxmlformats.org/officeDocument/2006/relationships/slideLayout" Target="../slideLayouts/slideLayout2.xml"/><Relationship Id="rId4" Type="http://schemas.openxmlformats.org/officeDocument/2006/relationships/image" Target="../media/image5.png"/></Relationships>
</file>

<file path=ppt/slides/_rels/slide73.xml.rels><?xml version="1.0" encoding="UTF-8" standalone="yes"?>
<Relationships xmlns="http://schemas.openxmlformats.org/package/2006/relationships"><Relationship Id="rId2" Type="http://schemas.openxmlformats.org/officeDocument/2006/relationships/notesSlide" Target="../notesSlides/notesSlide36.xml"/><Relationship Id="rId1" Type="http://schemas.openxmlformats.org/officeDocument/2006/relationships/slideLayout" Target="../slideLayouts/slideLayout2.xml"/></Relationships>
</file>

<file path=ppt/slides/_rels/slide74.xml.rels><?xml version="1.0" encoding="UTF-8" standalone="yes"?>
<Relationships xmlns="http://schemas.openxmlformats.org/package/2006/relationships"><Relationship Id="rId2" Type="http://schemas.openxmlformats.org/officeDocument/2006/relationships/notesSlide" Target="../notesSlides/notesSlide37.xml"/><Relationship Id="rId1" Type="http://schemas.openxmlformats.org/officeDocument/2006/relationships/slideLayout" Target="../slideLayouts/slideLayout2.xml"/></Relationships>
</file>

<file path=ppt/slides/_rels/slide75.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2178" y="404664"/>
            <a:ext cx="8560302" cy="2448272"/>
          </a:xfrm>
          <a:ln>
            <a:noFill/>
          </a:ln>
        </p:spPr>
        <p:txBody>
          <a:bodyPr>
            <a:normAutofit/>
          </a:bodyPr>
          <a:lstStyle/>
          <a:p>
            <a:pPr rtl="1"/>
            <a:r>
              <a:rPr lang="ar-IQ" sz="9600" b="1" dirty="0" smtClean="0">
                <a:solidFill>
                  <a:srgbClr val="7030A0"/>
                </a:solidFill>
              </a:rPr>
              <a:t>خلاصة المنطق</a:t>
            </a:r>
            <a:endParaRPr lang="en-US" sz="9600" dirty="0">
              <a:solidFill>
                <a:srgbClr val="7030A0"/>
              </a:solidFill>
            </a:endParaRPr>
          </a:p>
        </p:txBody>
      </p:sp>
      <p:sp>
        <p:nvSpPr>
          <p:cNvPr id="5" name="Title 1"/>
          <p:cNvSpPr txBox="1">
            <a:spLocks/>
          </p:cNvSpPr>
          <p:nvPr/>
        </p:nvSpPr>
        <p:spPr>
          <a:xfrm>
            <a:off x="180389" y="3068960"/>
            <a:ext cx="8568952" cy="3600400"/>
          </a:xfrm>
          <a:prstGeom prst="rect">
            <a:avLst/>
          </a:prstGeom>
          <a:ln>
            <a:no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p>
          <a:p>
            <a:pPr rtl="1"/>
            <a:endParaRPr lang="ar-IQ" sz="7700" b="1" dirty="0" smtClean="0"/>
          </a:p>
          <a:p>
            <a:pPr rtl="1"/>
            <a:r>
              <a:rPr lang="ar-IQ" sz="7700" b="1" dirty="0" smtClean="0">
                <a:solidFill>
                  <a:srgbClr val="FF0000"/>
                </a:solidFill>
              </a:rPr>
              <a:t>الجزء الاول </a:t>
            </a:r>
          </a:p>
          <a:p>
            <a:pPr rtl="1"/>
            <a:r>
              <a:rPr lang="ar-IQ" sz="5800" b="1" dirty="0" smtClean="0"/>
              <a:t>(من البداية الى الاستدلال</a:t>
            </a:r>
            <a:r>
              <a:rPr lang="en-US" sz="5800" b="1" dirty="0" smtClean="0"/>
              <a:t> </a:t>
            </a:r>
            <a:r>
              <a:rPr lang="ar-IQ" sz="5800" b="1" dirty="0" smtClean="0"/>
              <a:t> غير المباشر -صفحة 87 داخل)</a:t>
            </a:r>
          </a:p>
          <a:p>
            <a:pPr rtl="1"/>
            <a:endParaRPr lang="en-US" sz="7700" b="1" dirty="0" smtClean="0"/>
          </a:p>
          <a:p>
            <a:pPr rtl="1"/>
            <a:r>
              <a:rPr lang="ar-IQ" sz="7700" b="1" dirty="0" smtClean="0"/>
              <a:t>عبدالهادي الفضلي</a:t>
            </a:r>
          </a:p>
          <a:p>
            <a:pPr rtl="1"/>
            <a:r>
              <a:rPr lang="ar-IQ" sz="7700" b="1" dirty="0" smtClean="0"/>
              <a:t>1437 هجري</a:t>
            </a:r>
          </a:p>
          <a:p>
            <a:pPr rtl="1"/>
            <a:endParaRPr lang="en-US" sz="5800" dirty="0"/>
          </a:p>
          <a:p>
            <a:pPr rtl="1"/>
            <a:endParaRPr lang="ar-IQ" b="1" dirty="0" smtClean="0"/>
          </a:p>
          <a:p>
            <a:pPr rtl="1"/>
            <a:endParaRPr lang="en-US" sz="4000" dirty="0">
              <a:solidFill>
                <a:srgbClr val="FF0000"/>
              </a:solidFill>
            </a:endParaRPr>
          </a:p>
        </p:txBody>
      </p:sp>
    </p:spTree>
    <p:extLst>
      <p:ext uri="{BB962C8B-B14F-4D97-AF65-F5344CB8AC3E}">
        <p14:creationId xmlns:p14="http://schemas.microsoft.com/office/powerpoint/2010/main" val="4097514206"/>
      </p:ext>
    </p:extLst>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2627784" y="260648"/>
            <a:ext cx="4680520" cy="864096"/>
          </a:xfrm>
          <a:prstGeom prst="rect">
            <a:avLst/>
          </a:prstGeom>
          <a:ln>
            <a:no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solidFill>
                  <a:srgbClr val="FF0000"/>
                </a:solidFill>
              </a:rPr>
              <a:t>اقسام الدلالة</a:t>
            </a:r>
            <a:endParaRPr lang="en-US" sz="4000" b="1" dirty="0">
              <a:solidFill>
                <a:srgbClr val="FF0000"/>
              </a:solidFill>
            </a:endParaRPr>
          </a:p>
        </p:txBody>
      </p:sp>
      <p:sp>
        <p:nvSpPr>
          <p:cNvPr id="9" name="Title 1"/>
          <p:cNvSpPr txBox="1">
            <a:spLocks/>
          </p:cNvSpPr>
          <p:nvPr/>
        </p:nvSpPr>
        <p:spPr>
          <a:xfrm>
            <a:off x="251520" y="3140968"/>
            <a:ext cx="8496944" cy="720000"/>
          </a:xfrm>
          <a:prstGeom prst="rect">
            <a:avLst/>
          </a:prstGeom>
          <a:ln>
            <a:solidFill>
              <a:schemeClr val="tx1"/>
            </a:solid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70C0"/>
                </a:solidFill>
              </a:rPr>
              <a:t>3-الدلالة الطبعية اللفظية:دلالة لفظ  اخ   على التالم</a:t>
            </a:r>
            <a:endParaRPr lang="en-US" sz="4000" b="1" dirty="0">
              <a:solidFill>
                <a:srgbClr val="0070C0"/>
              </a:solidFill>
            </a:endParaRPr>
          </a:p>
        </p:txBody>
      </p:sp>
      <p:sp>
        <p:nvSpPr>
          <p:cNvPr id="10" name="Title 1"/>
          <p:cNvSpPr txBox="1">
            <a:spLocks/>
          </p:cNvSpPr>
          <p:nvPr/>
        </p:nvSpPr>
        <p:spPr>
          <a:xfrm>
            <a:off x="251520" y="4077072"/>
            <a:ext cx="8496944" cy="720000"/>
          </a:xfrm>
          <a:prstGeom prst="rect">
            <a:avLst/>
          </a:prstGeom>
          <a:ln>
            <a:solidFill>
              <a:schemeClr val="tx1"/>
            </a:solid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chemeClr val="accent3">
                    <a:lumMod val="75000"/>
                  </a:schemeClr>
                </a:solidFill>
              </a:rPr>
              <a:t>4-الدلالة الطبعية غير اللفظية:دلالة سرعة حركة النبض على وجود الحمى</a:t>
            </a:r>
            <a:endParaRPr lang="en-US" sz="4000" b="1" dirty="0">
              <a:solidFill>
                <a:schemeClr val="accent3">
                  <a:lumMod val="75000"/>
                </a:schemeClr>
              </a:solidFill>
            </a:endParaRPr>
          </a:p>
        </p:txBody>
      </p:sp>
      <p:sp>
        <p:nvSpPr>
          <p:cNvPr id="11" name="Title 1"/>
          <p:cNvSpPr txBox="1">
            <a:spLocks/>
          </p:cNvSpPr>
          <p:nvPr/>
        </p:nvSpPr>
        <p:spPr>
          <a:xfrm>
            <a:off x="251521" y="5013176"/>
            <a:ext cx="8496942" cy="720000"/>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3500" b="1" dirty="0" smtClean="0">
                <a:solidFill>
                  <a:srgbClr val="002060"/>
                </a:solidFill>
              </a:rPr>
              <a:t>5-الدلالة الوضعية غير اللفظية:دلالة اشارات السير الكهربائية على الاتجاه</a:t>
            </a:r>
            <a:endParaRPr lang="en-US" sz="3000" b="1" dirty="0">
              <a:solidFill>
                <a:srgbClr val="FF0000"/>
              </a:solidFill>
            </a:endParaRPr>
          </a:p>
        </p:txBody>
      </p:sp>
      <p:sp>
        <p:nvSpPr>
          <p:cNvPr id="12" name="Title 1"/>
          <p:cNvSpPr txBox="1">
            <a:spLocks/>
          </p:cNvSpPr>
          <p:nvPr/>
        </p:nvSpPr>
        <p:spPr>
          <a:xfrm>
            <a:off x="251520" y="1268760"/>
            <a:ext cx="8496944" cy="720000"/>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2060"/>
                </a:solidFill>
              </a:rPr>
              <a:t>1-الدلالة العقلية اللفظية:دلالة سماع الصوت خارج الدار على وجود متكلم</a:t>
            </a:r>
            <a:endParaRPr lang="en-US" sz="4000" b="1" dirty="0">
              <a:solidFill>
                <a:srgbClr val="002060"/>
              </a:solidFill>
            </a:endParaRPr>
          </a:p>
        </p:txBody>
      </p:sp>
      <p:sp>
        <p:nvSpPr>
          <p:cNvPr id="13" name="Title 1"/>
          <p:cNvSpPr txBox="1">
            <a:spLocks/>
          </p:cNvSpPr>
          <p:nvPr/>
        </p:nvSpPr>
        <p:spPr>
          <a:xfrm>
            <a:off x="251520" y="2204864"/>
            <a:ext cx="8496943" cy="720000"/>
          </a:xfrm>
          <a:prstGeom prst="rect">
            <a:avLst/>
          </a:prstGeom>
          <a:ln>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chemeClr val="accent6">
                    <a:lumMod val="50000"/>
                  </a:schemeClr>
                </a:solidFill>
              </a:rPr>
              <a:t>2-الدلالة العقلية غير اللفظية:دلالة رؤية الدخان على وجود النار</a:t>
            </a:r>
            <a:endParaRPr lang="en-US" sz="4000" b="1" dirty="0">
              <a:solidFill>
                <a:schemeClr val="accent6">
                  <a:lumMod val="50000"/>
                </a:schemeClr>
              </a:solidFill>
            </a:endParaRPr>
          </a:p>
        </p:txBody>
      </p:sp>
      <p:sp>
        <p:nvSpPr>
          <p:cNvPr id="15" name="Title 1"/>
          <p:cNvSpPr txBox="1">
            <a:spLocks/>
          </p:cNvSpPr>
          <p:nvPr/>
        </p:nvSpPr>
        <p:spPr>
          <a:xfrm>
            <a:off x="251521" y="5949280"/>
            <a:ext cx="8496942" cy="720000"/>
          </a:xfrm>
          <a:prstGeom prst="rect">
            <a:avLst/>
          </a:prstGeom>
          <a:ln>
            <a:solidFill>
              <a:schemeClr val="tx1"/>
            </a:solid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B050"/>
                </a:solidFill>
              </a:rPr>
              <a:t>6-الدلالة الوضعية اللفظية:دلالة الالفاظ على معانيها كدلالة لفظ قلم على معناه</a:t>
            </a:r>
            <a:endParaRPr lang="en-US" sz="4000" b="1" dirty="0">
              <a:solidFill>
                <a:srgbClr val="00B050"/>
              </a:solidFill>
            </a:endParaRPr>
          </a:p>
        </p:txBody>
      </p:sp>
    </p:spTree>
    <p:extLst>
      <p:ext uri="{BB962C8B-B14F-4D97-AF65-F5344CB8AC3E}">
        <p14:creationId xmlns:p14="http://schemas.microsoft.com/office/powerpoint/2010/main" val="3908029881"/>
      </p:ext>
    </p:extLst>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2411760" y="260648"/>
            <a:ext cx="4896544" cy="864096"/>
          </a:xfrm>
          <a:prstGeom prst="rect">
            <a:avLst/>
          </a:prstGeom>
          <a:ln>
            <a:noFill/>
          </a:ln>
        </p:spPr>
        <p:txBody>
          <a:bodyPr vert="horz" lIns="91440" tIns="45720" rIns="91440" bIns="45720" rtlCol="0" anchor="ctr">
            <a:normAutofit fontScale="925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solidFill>
                  <a:srgbClr val="FF0000"/>
                </a:solidFill>
              </a:rPr>
              <a:t>اقسام الدلالة الوضعية اللفظية</a:t>
            </a:r>
            <a:endParaRPr lang="en-US" sz="4000" b="1" dirty="0">
              <a:solidFill>
                <a:srgbClr val="FF0000"/>
              </a:solidFill>
            </a:endParaRPr>
          </a:p>
        </p:txBody>
      </p:sp>
      <p:sp>
        <p:nvSpPr>
          <p:cNvPr id="12" name="Title 1"/>
          <p:cNvSpPr txBox="1">
            <a:spLocks/>
          </p:cNvSpPr>
          <p:nvPr/>
        </p:nvSpPr>
        <p:spPr>
          <a:xfrm>
            <a:off x="251520" y="1268760"/>
            <a:ext cx="8496944" cy="1224136"/>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b="1" dirty="0" smtClean="0">
                <a:solidFill>
                  <a:srgbClr val="002060"/>
                </a:solidFill>
              </a:rPr>
              <a:t>1-الدلالة المطابقية:هي دلالة اللفظ على تمام المعنى الذي وضع له</a:t>
            </a:r>
          </a:p>
          <a:p>
            <a:pPr rtl="1"/>
            <a:endParaRPr lang="ar-IQ" b="1" dirty="0" smtClean="0">
              <a:solidFill>
                <a:srgbClr val="FF0000"/>
              </a:solidFill>
            </a:endParaRPr>
          </a:p>
          <a:p>
            <a:pPr rtl="1"/>
            <a:r>
              <a:rPr lang="ar-IQ" b="1" dirty="0" smtClean="0">
                <a:solidFill>
                  <a:srgbClr val="FF0000"/>
                </a:solidFill>
              </a:rPr>
              <a:t>مثال/</a:t>
            </a:r>
            <a:r>
              <a:rPr lang="ar-IQ" b="1" dirty="0" smtClean="0">
                <a:solidFill>
                  <a:srgbClr val="0070C0"/>
                </a:solidFill>
              </a:rPr>
              <a:t>دلالة لفظ الدار على جميع مرافقها</a:t>
            </a:r>
            <a:endParaRPr lang="en-US" sz="4000" b="1" dirty="0">
              <a:solidFill>
                <a:srgbClr val="0070C0"/>
              </a:solidFill>
            </a:endParaRPr>
          </a:p>
        </p:txBody>
      </p:sp>
      <p:sp>
        <p:nvSpPr>
          <p:cNvPr id="14" name="Title 1"/>
          <p:cNvSpPr txBox="1">
            <a:spLocks/>
          </p:cNvSpPr>
          <p:nvPr/>
        </p:nvSpPr>
        <p:spPr>
          <a:xfrm>
            <a:off x="282752" y="2636912"/>
            <a:ext cx="8496944" cy="1224136"/>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b="1" dirty="0" smtClean="0">
                <a:solidFill>
                  <a:srgbClr val="002060"/>
                </a:solidFill>
              </a:rPr>
              <a:t>2-الدلالة التضمنية:هي دلالة اللفظ على جزء المعنى الذي وضع له</a:t>
            </a:r>
          </a:p>
          <a:p>
            <a:pPr rtl="1"/>
            <a:endParaRPr lang="ar-IQ" b="1" dirty="0" smtClean="0">
              <a:solidFill>
                <a:srgbClr val="FF0000"/>
              </a:solidFill>
            </a:endParaRPr>
          </a:p>
          <a:p>
            <a:pPr rtl="1"/>
            <a:r>
              <a:rPr lang="ar-IQ" b="1" dirty="0" smtClean="0">
                <a:solidFill>
                  <a:srgbClr val="FF0000"/>
                </a:solidFill>
              </a:rPr>
              <a:t>مثال/</a:t>
            </a:r>
            <a:r>
              <a:rPr lang="ar-IQ" b="1" dirty="0" smtClean="0">
                <a:solidFill>
                  <a:srgbClr val="0070C0"/>
                </a:solidFill>
              </a:rPr>
              <a:t>دلالة لفظ الصف على الطلاب فقط</a:t>
            </a:r>
            <a:endParaRPr lang="en-US" sz="4000" b="1" dirty="0">
              <a:solidFill>
                <a:srgbClr val="0070C0"/>
              </a:solidFill>
            </a:endParaRPr>
          </a:p>
        </p:txBody>
      </p:sp>
      <p:sp>
        <p:nvSpPr>
          <p:cNvPr id="16" name="Title 1"/>
          <p:cNvSpPr txBox="1">
            <a:spLocks/>
          </p:cNvSpPr>
          <p:nvPr/>
        </p:nvSpPr>
        <p:spPr>
          <a:xfrm>
            <a:off x="282752" y="4077072"/>
            <a:ext cx="8496944" cy="2592288"/>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b="1" dirty="0" smtClean="0">
                <a:solidFill>
                  <a:srgbClr val="002060"/>
                </a:solidFill>
              </a:rPr>
              <a:t>3-الدلالة الالتزامية:هي دلالة اللفظ على معنى ملازم للمعنى الذي وضع له،ويشترط في استعمال الالفاظ هنا ان يكون السامع عالما بالملازمة بين المعنى الذي وضع له اللفظ وبين المعنى الملازم له الذي استعمل في اللفظ</a:t>
            </a:r>
          </a:p>
          <a:p>
            <a:pPr rtl="1"/>
            <a:endParaRPr lang="ar-IQ" b="1" dirty="0" smtClean="0">
              <a:solidFill>
                <a:srgbClr val="FF0000"/>
              </a:solidFill>
            </a:endParaRPr>
          </a:p>
          <a:p>
            <a:pPr rtl="1"/>
            <a:r>
              <a:rPr lang="ar-IQ" b="1" dirty="0" smtClean="0">
                <a:solidFill>
                  <a:srgbClr val="FF0000"/>
                </a:solidFill>
              </a:rPr>
              <a:t>مثال/</a:t>
            </a:r>
            <a:r>
              <a:rPr lang="ar-IQ" b="1" dirty="0" smtClean="0">
                <a:solidFill>
                  <a:srgbClr val="0070C0"/>
                </a:solidFill>
              </a:rPr>
              <a:t>دلالة لفظ حاتم على الكرم ، </a:t>
            </a:r>
          </a:p>
          <a:p>
            <a:pPr rtl="1"/>
            <a:r>
              <a:rPr lang="ar-IQ" b="1" dirty="0" smtClean="0">
                <a:solidFill>
                  <a:srgbClr val="C00000"/>
                </a:solidFill>
              </a:rPr>
              <a:t>فقولنا زيد حاتم يراد به وصف زيد بالكرم الملازم لحاتم الطائي</a:t>
            </a:r>
            <a:endParaRPr lang="en-US" sz="4000" b="1" dirty="0">
              <a:solidFill>
                <a:srgbClr val="C00000"/>
              </a:solidFill>
            </a:endParaRPr>
          </a:p>
        </p:txBody>
      </p:sp>
    </p:spTree>
    <p:extLst>
      <p:ext uri="{BB962C8B-B14F-4D97-AF65-F5344CB8AC3E}">
        <p14:creationId xmlns:p14="http://schemas.microsoft.com/office/powerpoint/2010/main" val="216142607"/>
      </p:ext>
    </p:extLst>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2627784" y="260648"/>
            <a:ext cx="4680520" cy="864096"/>
          </a:xfrm>
          <a:prstGeom prst="rect">
            <a:avLst/>
          </a:prstGeom>
          <a:ln>
            <a:no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solidFill>
                  <a:srgbClr val="FF0000"/>
                </a:solidFill>
              </a:rPr>
              <a:t>انواع اللفظ</a:t>
            </a:r>
            <a:endParaRPr lang="en-US" sz="4000" b="1" dirty="0">
              <a:solidFill>
                <a:srgbClr val="FF0000"/>
              </a:solidFill>
            </a:endParaRPr>
          </a:p>
        </p:txBody>
      </p:sp>
      <p:sp>
        <p:nvSpPr>
          <p:cNvPr id="9" name="Title 1"/>
          <p:cNvSpPr txBox="1">
            <a:spLocks/>
          </p:cNvSpPr>
          <p:nvPr/>
        </p:nvSpPr>
        <p:spPr>
          <a:xfrm>
            <a:off x="1" y="2924944"/>
            <a:ext cx="9143999" cy="1080120"/>
          </a:xfrm>
          <a:prstGeom prst="rect">
            <a:avLst/>
          </a:prstGeom>
          <a:ln>
            <a:no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b="1" dirty="0" smtClean="0">
                <a:solidFill>
                  <a:srgbClr val="0070C0"/>
                </a:solidFill>
              </a:rPr>
              <a:t>3-المنقول:هو اللفظ الذي وضع لمعنى ثم استعمل في معنى اخر لوجود مناسبة بين المعنيين وهجر استعماله في المعنى الاول الذي وضع له،مثل/السيارة...سابقا تعني القافلة  وحاليا اطلق اللفظ على السيارة المركبة</a:t>
            </a:r>
            <a:endParaRPr lang="en-US" sz="4000" b="1" dirty="0">
              <a:solidFill>
                <a:srgbClr val="0070C0"/>
              </a:solidFill>
            </a:endParaRPr>
          </a:p>
        </p:txBody>
      </p:sp>
      <p:sp>
        <p:nvSpPr>
          <p:cNvPr id="10" name="Title 1"/>
          <p:cNvSpPr txBox="1">
            <a:spLocks/>
          </p:cNvSpPr>
          <p:nvPr/>
        </p:nvSpPr>
        <p:spPr>
          <a:xfrm>
            <a:off x="1" y="4149160"/>
            <a:ext cx="9144000" cy="720000"/>
          </a:xfrm>
          <a:prstGeom prst="rect">
            <a:avLst/>
          </a:prstGeom>
          <a:ln>
            <a:no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b="1" dirty="0" smtClean="0">
                <a:solidFill>
                  <a:schemeClr val="accent3">
                    <a:lumMod val="75000"/>
                  </a:schemeClr>
                </a:solidFill>
              </a:rPr>
              <a:t>4-المرتجل:هو اللفظ الذي وضع لمعنى ثم استعمل في معنى اخر مع عدم المناسبة بينهما ،مثل/حارث،اسد(من اسماء الاعلام)</a:t>
            </a:r>
            <a:endParaRPr lang="en-US" sz="4000" b="1" dirty="0">
              <a:solidFill>
                <a:schemeClr val="accent3">
                  <a:lumMod val="75000"/>
                </a:schemeClr>
              </a:solidFill>
            </a:endParaRPr>
          </a:p>
        </p:txBody>
      </p:sp>
      <p:sp>
        <p:nvSpPr>
          <p:cNvPr id="11" name="Title 1"/>
          <p:cNvSpPr txBox="1">
            <a:spLocks/>
          </p:cNvSpPr>
          <p:nvPr/>
        </p:nvSpPr>
        <p:spPr>
          <a:xfrm>
            <a:off x="2" y="5085264"/>
            <a:ext cx="9143998" cy="720000"/>
          </a:xfrm>
          <a:prstGeom prst="rect">
            <a:avLst/>
          </a:prstGeom>
          <a:ln>
            <a:no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sz="3500" b="1" dirty="0" smtClean="0">
                <a:solidFill>
                  <a:srgbClr val="002060"/>
                </a:solidFill>
              </a:rPr>
              <a:t>5-الحقيقة:وهو اللفظ المستعمل في معناه الذي وضع له ،مثل/لفظ (اسد) حينما يستعمل في الحيوان نفسه</a:t>
            </a:r>
            <a:endParaRPr lang="en-US" sz="3000" b="1" dirty="0">
              <a:solidFill>
                <a:srgbClr val="FF0000"/>
              </a:solidFill>
            </a:endParaRPr>
          </a:p>
        </p:txBody>
      </p:sp>
      <p:sp>
        <p:nvSpPr>
          <p:cNvPr id="12" name="Title 1"/>
          <p:cNvSpPr txBox="1">
            <a:spLocks/>
          </p:cNvSpPr>
          <p:nvPr/>
        </p:nvSpPr>
        <p:spPr>
          <a:xfrm>
            <a:off x="0" y="1124744"/>
            <a:ext cx="9144000" cy="720000"/>
          </a:xfrm>
          <a:prstGeom prst="rect">
            <a:avLst/>
          </a:prstGeom>
          <a:ln>
            <a:no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b="1" dirty="0" smtClean="0">
                <a:solidFill>
                  <a:srgbClr val="002060"/>
                </a:solidFill>
              </a:rPr>
              <a:t>1-المختص:هو اللفظ الذي له معنى واحد ،مثل/حديد،حيوان</a:t>
            </a:r>
            <a:endParaRPr lang="en-US" sz="4000" b="1" dirty="0">
              <a:solidFill>
                <a:srgbClr val="002060"/>
              </a:solidFill>
            </a:endParaRPr>
          </a:p>
        </p:txBody>
      </p:sp>
      <p:sp>
        <p:nvSpPr>
          <p:cNvPr id="13" name="Title 1"/>
          <p:cNvSpPr txBox="1">
            <a:spLocks/>
          </p:cNvSpPr>
          <p:nvPr/>
        </p:nvSpPr>
        <p:spPr>
          <a:xfrm>
            <a:off x="1" y="1844744"/>
            <a:ext cx="9144000" cy="936104"/>
          </a:xfrm>
          <a:prstGeom prst="rect">
            <a:avLst/>
          </a:prstGeom>
          <a:ln>
            <a:no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b="1" dirty="0" smtClean="0">
                <a:solidFill>
                  <a:schemeClr val="accent6">
                    <a:lumMod val="50000"/>
                  </a:schemeClr>
                </a:solidFill>
              </a:rPr>
              <a:t>2-المشترك:هو اللفظ الذي له عدة معان ،مثل/عين (العين الباصرة،عين الماء...)</a:t>
            </a:r>
            <a:endParaRPr lang="en-US" sz="4000" b="1" dirty="0">
              <a:solidFill>
                <a:schemeClr val="accent6">
                  <a:lumMod val="50000"/>
                </a:schemeClr>
              </a:solidFill>
            </a:endParaRPr>
          </a:p>
        </p:txBody>
      </p:sp>
      <p:sp>
        <p:nvSpPr>
          <p:cNvPr id="15" name="Title 1"/>
          <p:cNvSpPr txBox="1">
            <a:spLocks/>
          </p:cNvSpPr>
          <p:nvPr/>
        </p:nvSpPr>
        <p:spPr>
          <a:xfrm>
            <a:off x="2" y="6021368"/>
            <a:ext cx="9143998" cy="720000"/>
          </a:xfrm>
          <a:prstGeom prst="rect">
            <a:avLst/>
          </a:prstGeom>
          <a:ln>
            <a:no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b="1" dirty="0" smtClean="0">
                <a:solidFill>
                  <a:srgbClr val="00B050"/>
                </a:solidFill>
              </a:rPr>
              <a:t>6-المجاز:وهو اللفظ المستعمل في غير معناه الذي وضع له لوجود علاقة بين المعنيين،مثل/ لفظ (اسد) حينما يستعمل في الرجل الشجاع،زيد شجاع</a:t>
            </a:r>
            <a:endParaRPr lang="en-US" sz="4000" b="1" dirty="0">
              <a:solidFill>
                <a:srgbClr val="00B050"/>
              </a:solidFill>
            </a:endParaRPr>
          </a:p>
        </p:txBody>
      </p:sp>
    </p:spTree>
    <p:extLst>
      <p:ext uri="{BB962C8B-B14F-4D97-AF65-F5344CB8AC3E}">
        <p14:creationId xmlns:p14="http://schemas.microsoft.com/office/powerpoint/2010/main" val="1011944058"/>
      </p:ext>
    </p:extLst>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1907704" y="116632"/>
            <a:ext cx="5760640" cy="79208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المفرد والمركب</a:t>
            </a:r>
          </a:p>
        </p:txBody>
      </p:sp>
      <p:sp>
        <p:nvSpPr>
          <p:cNvPr id="8" name="Title 1"/>
          <p:cNvSpPr txBox="1">
            <a:spLocks/>
          </p:cNvSpPr>
          <p:nvPr/>
        </p:nvSpPr>
        <p:spPr>
          <a:xfrm>
            <a:off x="151107" y="3495393"/>
            <a:ext cx="8813536" cy="875326"/>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اقسام المفرد</a:t>
            </a:r>
            <a:endParaRPr lang="en-US" sz="4000" b="1" dirty="0">
              <a:solidFill>
                <a:srgbClr val="FF0000"/>
              </a:solidFill>
            </a:endParaRPr>
          </a:p>
        </p:txBody>
      </p:sp>
      <p:sp>
        <p:nvSpPr>
          <p:cNvPr id="11" name="Title 1"/>
          <p:cNvSpPr txBox="1">
            <a:spLocks/>
          </p:cNvSpPr>
          <p:nvPr/>
        </p:nvSpPr>
        <p:spPr>
          <a:xfrm>
            <a:off x="104076" y="1052736"/>
            <a:ext cx="8838688" cy="2232248"/>
          </a:xfrm>
          <a:prstGeom prst="rect">
            <a:avLst/>
          </a:prstGeom>
          <a:ln>
            <a:no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a:r>
              <a:rPr lang="ar-IQ" sz="3500" b="1" dirty="0" smtClean="0">
                <a:solidFill>
                  <a:srgbClr val="FF0000"/>
                </a:solidFill>
              </a:rPr>
              <a:t>المفرد:</a:t>
            </a:r>
            <a:r>
              <a:rPr lang="ar-IQ" sz="3500" b="1" dirty="0" smtClean="0">
                <a:solidFill>
                  <a:srgbClr val="002060"/>
                </a:solidFill>
              </a:rPr>
              <a:t>هو اللفظ الذي لايدل جزؤه على جزء معناه (لايدل جزء لفظه على جزء معناه)،</a:t>
            </a:r>
          </a:p>
          <a:p>
            <a:pPr algn="just" rtl="1"/>
            <a:r>
              <a:rPr lang="ar-IQ" sz="3500" b="1" dirty="0" smtClean="0">
                <a:solidFill>
                  <a:srgbClr val="002060"/>
                </a:solidFill>
              </a:rPr>
              <a:t>مثل/ عبدالله (اذا كان اسما لشخص)فهو مفرد عند المناطقة ،ومركبا عند النحويين</a:t>
            </a:r>
          </a:p>
          <a:p>
            <a:pPr algn="just" rtl="1"/>
            <a:r>
              <a:rPr lang="ar-IQ" sz="3500" b="1" dirty="0" smtClean="0">
                <a:solidFill>
                  <a:srgbClr val="002060"/>
                </a:solidFill>
              </a:rPr>
              <a:t>محمد يتالف من م.ح.م.د ،شخص محمد يتالف من اعضائه الجسمية المختلفة،كل حرف من حروفه (اجزاء اللفظ)لايدل على اي عضو من اعضاء جسمه(اجزاء المعنى)</a:t>
            </a:r>
            <a:endParaRPr lang="en-US" sz="4600" b="1" dirty="0">
              <a:solidFill>
                <a:srgbClr val="FF0000"/>
              </a:solidFill>
            </a:endParaRPr>
          </a:p>
        </p:txBody>
      </p:sp>
      <p:sp>
        <p:nvSpPr>
          <p:cNvPr id="17" name="Title 1"/>
          <p:cNvSpPr txBox="1">
            <a:spLocks/>
          </p:cNvSpPr>
          <p:nvPr/>
        </p:nvSpPr>
        <p:spPr>
          <a:xfrm>
            <a:off x="179512" y="4077072"/>
            <a:ext cx="8908534" cy="2592208"/>
          </a:xfrm>
          <a:prstGeom prst="rect">
            <a:avLst/>
          </a:prstGeom>
          <a:ln>
            <a:noFill/>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ar-IQ" b="1" dirty="0" smtClean="0">
              <a:solidFill>
                <a:srgbClr val="FF0000"/>
              </a:solidFill>
            </a:endParaRPr>
          </a:p>
          <a:p>
            <a:pPr algn="r" rtl="1"/>
            <a:endParaRPr lang="ar-IQ" b="1" dirty="0" smtClean="0">
              <a:solidFill>
                <a:schemeClr val="tx2">
                  <a:lumMod val="50000"/>
                </a:schemeClr>
              </a:solidFill>
            </a:endParaRPr>
          </a:p>
          <a:p>
            <a:pPr algn="r" rtl="1"/>
            <a:r>
              <a:rPr lang="ar-IQ" b="1" dirty="0" smtClean="0">
                <a:solidFill>
                  <a:schemeClr val="tx2">
                    <a:lumMod val="50000"/>
                  </a:schemeClr>
                </a:solidFill>
              </a:rPr>
              <a:t>1- الاسم:وهو الاسم في علم النحو،مثل/ قلم،مدرسة،محمد</a:t>
            </a:r>
          </a:p>
          <a:p>
            <a:pPr algn="r" rtl="1"/>
            <a:r>
              <a:rPr lang="ar-IQ" b="1" dirty="0" smtClean="0">
                <a:solidFill>
                  <a:srgbClr val="7030A0"/>
                </a:solidFill>
              </a:rPr>
              <a:t>2-الكلمة:وهي الفعل في علم النحو،مثل/ذهب،اكتب،يدرس</a:t>
            </a:r>
          </a:p>
          <a:p>
            <a:pPr algn="r" rtl="1"/>
            <a:r>
              <a:rPr lang="ar-IQ" b="1" dirty="0" smtClean="0">
                <a:solidFill>
                  <a:srgbClr val="00B050"/>
                </a:solidFill>
              </a:rPr>
              <a:t>3-الاداة:وهي الحرف في علم النحو،مثل/هل،لم،في</a:t>
            </a:r>
          </a:p>
          <a:p>
            <a:endParaRPr lang="ar-IQ" b="1" dirty="0" smtClean="0">
              <a:solidFill>
                <a:srgbClr val="C00000"/>
              </a:solidFill>
            </a:endParaRPr>
          </a:p>
        </p:txBody>
      </p:sp>
    </p:spTree>
    <p:extLst>
      <p:ext uri="{BB962C8B-B14F-4D97-AF65-F5344CB8AC3E}">
        <p14:creationId xmlns:p14="http://schemas.microsoft.com/office/powerpoint/2010/main" val="1348534248"/>
      </p:ext>
    </p:extLst>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Title 1"/>
          <p:cNvSpPr txBox="1">
            <a:spLocks/>
          </p:cNvSpPr>
          <p:nvPr/>
        </p:nvSpPr>
        <p:spPr>
          <a:xfrm>
            <a:off x="151107" y="3495393"/>
            <a:ext cx="8813536" cy="875326"/>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اقسام المركب</a:t>
            </a:r>
            <a:endParaRPr lang="en-US" sz="4000" b="1" dirty="0">
              <a:solidFill>
                <a:srgbClr val="FF0000"/>
              </a:solidFill>
            </a:endParaRPr>
          </a:p>
        </p:txBody>
      </p:sp>
      <p:sp>
        <p:nvSpPr>
          <p:cNvPr id="11" name="Title 1"/>
          <p:cNvSpPr txBox="1">
            <a:spLocks/>
          </p:cNvSpPr>
          <p:nvPr/>
        </p:nvSpPr>
        <p:spPr>
          <a:xfrm>
            <a:off x="151107" y="404664"/>
            <a:ext cx="8838688" cy="2952328"/>
          </a:xfrm>
          <a:prstGeom prst="rect">
            <a:avLst/>
          </a:prstGeom>
          <a:ln>
            <a:noFill/>
          </a:ln>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sz="3200" b="1" dirty="0" smtClean="0">
                <a:solidFill>
                  <a:srgbClr val="FF0000"/>
                </a:solidFill>
              </a:rPr>
              <a:t>المركب:</a:t>
            </a:r>
            <a:r>
              <a:rPr lang="ar-IQ" sz="3200" b="1" dirty="0" smtClean="0">
                <a:solidFill>
                  <a:srgbClr val="002060"/>
                </a:solidFill>
              </a:rPr>
              <a:t>هو اللفظ الذي يدل جزؤه على جزء معناه،</a:t>
            </a:r>
          </a:p>
          <a:p>
            <a:pPr algn="just" rtl="1"/>
            <a:r>
              <a:rPr lang="ar-IQ" sz="3200" b="1" dirty="0" smtClean="0">
                <a:solidFill>
                  <a:srgbClr val="002060"/>
                </a:solidFill>
              </a:rPr>
              <a:t>مثل/ محمد نبي </a:t>
            </a:r>
          </a:p>
          <a:p>
            <a:pPr algn="just" rtl="1"/>
            <a:r>
              <a:rPr lang="ar-IQ" sz="3200" b="1" dirty="0" smtClean="0">
                <a:solidFill>
                  <a:srgbClr val="002060"/>
                </a:solidFill>
              </a:rPr>
              <a:t>ان لفظ محمد نبي  جملة مؤلفة من جزئين محمد  ونبي،</a:t>
            </a:r>
          </a:p>
          <a:p>
            <a:pPr algn="just" rtl="1"/>
            <a:r>
              <a:rPr lang="ar-IQ" sz="3200" b="1" dirty="0" smtClean="0">
                <a:solidFill>
                  <a:srgbClr val="002060"/>
                </a:solidFill>
              </a:rPr>
              <a:t>معنى هذه الجملة يتالف من جزئين  ذات محمد (ص) و النبوة</a:t>
            </a:r>
          </a:p>
          <a:p>
            <a:pPr algn="just" rtl="1"/>
            <a:r>
              <a:rPr lang="ar-IQ" sz="3200" b="1" dirty="0" smtClean="0">
                <a:solidFill>
                  <a:srgbClr val="FF0000"/>
                </a:solidFill>
              </a:rPr>
              <a:t>كلمة محمد (جزء اللفظ) تدل على ذات محمد(ص) التي هي جزء من المعنى</a:t>
            </a:r>
            <a:endParaRPr lang="en-US" sz="3200" b="1" dirty="0">
              <a:solidFill>
                <a:srgbClr val="FF0000"/>
              </a:solidFill>
            </a:endParaRPr>
          </a:p>
        </p:txBody>
      </p:sp>
      <p:sp>
        <p:nvSpPr>
          <p:cNvPr id="17" name="Title 1"/>
          <p:cNvSpPr txBox="1">
            <a:spLocks/>
          </p:cNvSpPr>
          <p:nvPr/>
        </p:nvSpPr>
        <p:spPr>
          <a:xfrm>
            <a:off x="179512" y="4077072"/>
            <a:ext cx="8908534" cy="2592208"/>
          </a:xfrm>
          <a:prstGeom prst="rect">
            <a:avLst/>
          </a:prstGeom>
          <a:ln>
            <a:no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ar-IQ" b="1" dirty="0" smtClean="0">
              <a:solidFill>
                <a:srgbClr val="FF0000"/>
              </a:solidFill>
            </a:endParaRPr>
          </a:p>
          <a:p>
            <a:pPr algn="r" rtl="1"/>
            <a:endParaRPr lang="ar-IQ" b="1" dirty="0" smtClean="0">
              <a:solidFill>
                <a:schemeClr val="tx2">
                  <a:lumMod val="50000"/>
                </a:schemeClr>
              </a:solidFill>
            </a:endParaRPr>
          </a:p>
          <a:p>
            <a:pPr algn="r" rtl="1"/>
            <a:r>
              <a:rPr lang="ar-IQ" b="1" dirty="0" smtClean="0">
                <a:solidFill>
                  <a:schemeClr val="tx2">
                    <a:lumMod val="50000"/>
                  </a:schemeClr>
                </a:solidFill>
              </a:rPr>
              <a:t>1- التام:وهو الجملة التامة (وهي التي يحسن السكوت عليها)،مثل/ علي امام ،اعتقد بامامة علي</a:t>
            </a:r>
          </a:p>
          <a:p>
            <a:pPr algn="r" rtl="1"/>
            <a:r>
              <a:rPr lang="ar-IQ" b="1" dirty="0" smtClean="0">
                <a:solidFill>
                  <a:srgbClr val="7030A0"/>
                </a:solidFill>
              </a:rPr>
              <a:t>2-الناقص:وهو الجملة الناقصة(وهي التي لايحسن السكوت عليها)مثل/قيمة كل امرئ........</a:t>
            </a:r>
          </a:p>
          <a:p>
            <a:pPr algn="r" rtl="1"/>
            <a:endParaRPr lang="ar-IQ" b="1" dirty="0" smtClean="0">
              <a:solidFill>
                <a:srgbClr val="00B050"/>
              </a:solidFill>
            </a:endParaRPr>
          </a:p>
          <a:p>
            <a:endParaRPr lang="ar-IQ" b="1" dirty="0" smtClean="0">
              <a:solidFill>
                <a:srgbClr val="C00000"/>
              </a:solidFill>
            </a:endParaRPr>
          </a:p>
        </p:txBody>
      </p:sp>
    </p:spTree>
    <p:extLst>
      <p:ext uri="{BB962C8B-B14F-4D97-AF65-F5344CB8AC3E}">
        <p14:creationId xmlns:p14="http://schemas.microsoft.com/office/powerpoint/2010/main" val="3602771925"/>
      </p:ext>
    </p:extLst>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692696"/>
            <a:ext cx="8208912" cy="1080120"/>
          </a:xfrm>
          <a:ln>
            <a:solidFill>
              <a:schemeClr val="tx1"/>
            </a:solidFill>
          </a:ln>
        </p:spPr>
        <p:txBody>
          <a:bodyPr>
            <a:normAutofit/>
          </a:bodyPr>
          <a:lstStyle/>
          <a:p>
            <a:pPr rtl="1"/>
            <a:r>
              <a:rPr lang="ar-IQ" b="1" dirty="0" smtClean="0">
                <a:solidFill>
                  <a:srgbClr val="FF0000"/>
                </a:solidFill>
              </a:rPr>
              <a:t>اقسام اللفظ المركب التام</a:t>
            </a:r>
            <a:endParaRPr lang="en-US" sz="3600" dirty="0">
              <a:solidFill>
                <a:srgbClr val="FF0000"/>
              </a:solidFill>
            </a:endParaRPr>
          </a:p>
        </p:txBody>
      </p:sp>
      <p:sp>
        <p:nvSpPr>
          <p:cNvPr id="5" name="Title 1"/>
          <p:cNvSpPr txBox="1">
            <a:spLocks/>
          </p:cNvSpPr>
          <p:nvPr/>
        </p:nvSpPr>
        <p:spPr>
          <a:xfrm>
            <a:off x="539552" y="2060848"/>
            <a:ext cx="8064896" cy="4464496"/>
          </a:xfrm>
          <a:prstGeom prst="rect">
            <a:avLst/>
          </a:prstGeom>
          <a:ln>
            <a:noFill/>
          </a:ln>
        </p:spPr>
        <p:txBody>
          <a:bodyPr vert="horz" lIns="91440" tIns="45720" rIns="91440" bIns="45720" rtlCol="0" anchor="ctr">
            <a:normAutofit fontScale="925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endParaRPr lang="ar-IQ" sz="4000" b="1" dirty="0" smtClean="0"/>
          </a:p>
          <a:p>
            <a:pPr algn="just" rtl="1"/>
            <a:r>
              <a:rPr lang="ar-IQ" sz="4000" b="1" dirty="0" smtClean="0"/>
              <a:t>1-الخبر:وهو الجملة التامة التي تحتمل الصدق والكذب،</a:t>
            </a:r>
          </a:p>
          <a:p>
            <a:pPr rtl="1"/>
            <a:r>
              <a:rPr lang="ar-IQ" sz="4000" b="1" dirty="0" smtClean="0">
                <a:solidFill>
                  <a:srgbClr val="C00000"/>
                </a:solidFill>
              </a:rPr>
              <a:t>مثل/</a:t>
            </a:r>
            <a:r>
              <a:rPr lang="ar-IQ" sz="4000" b="1" dirty="0" smtClean="0"/>
              <a:t> زيد ناجح</a:t>
            </a:r>
          </a:p>
          <a:p>
            <a:pPr rtl="1"/>
            <a:endParaRPr lang="ar-IQ" sz="4000" b="1" dirty="0" smtClean="0"/>
          </a:p>
          <a:p>
            <a:pPr algn="just" rtl="1"/>
            <a:r>
              <a:rPr lang="ar-IQ" sz="4000" b="1" dirty="0" smtClean="0">
                <a:solidFill>
                  <a:srgbClr val="002060"/>
                </a:solidFill>
              </a:rPr>
              <a:t>2-الانشاء:وهو الجملة التامة التي لاتحتمل الصدق والكذب،</a:t>
            </a:r>
          </a:p>
          <a:p>
            <a:pPr rtl="1"/>
            <a:r>
              <a:rPr lang="ar-IQ" sz="4000" b="1" dirty="0" smtClean="0">
                <a:solidFill>
                  <a:srgbClr val="C00000"/>
                </a:solidFill>
              </a:rPr>
              <a:t>مثل/</a:t>
            </a:r>
            <a:r>
              <a:rPr lang="ar-IQ" sz="4000" b="1" dirty="0" smtClean="0">
                <a:solidFill>
                  <a:srgbClr val="002060"/>
                </a:solidFill>
              </a:rPr>
              <a:t>ليت زيدا ناجح</a:t>
            </a:r>
          </a:p>
          <a:p>
            <a:pPr algn="just" rtl="1"/>
            <a:endParaRPr lang="en-US" sz="4000" b="1" dirty="0">
              <a:solidFill>
                <a:srgbClr val="FF0000"/>
              </a:solidFill>
            </a:endParaRPr>
          </a:p>
        </p:txBody>
      </p:sp>
    </p:spTree>
    <p:extLst>
      <p:ext uri="{BB962C8B-B14F-4D97-AF65-F5344CB8AC3E}">
        <p14:creationId xmlns:p14="http://schemas.microsoft.com/office/powerpoint/2010/main" val="3485185188"/>
      </p:ext>
    </p:extLst>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56438" y="836712"/>
            <a:ext cx="6743092" cy="1728192"/>
          </a:xfrm>
          <a:solidFill>
            <a:schemeClr val="accent1"/>
          </a:solidFill>
          <a:ln w="25400">
            <a:solidFill>
              <a:schemeClr val="tx1"/>
            </a:solidFill>
          </a:ln>
        </p:spPr>
        <p:txBody>
          <a:bodyPr>
            <a:noAutofit/>
          </a:bodyPr>
          <a:lstStyle/>
          <a:p>
            <a:pPr rtl="1"/>
            <a:r>
              <a:rPr lang="ar-IQ" sz="7200" dirty="0" smtClean="0"/>
              <a:t>انواع المعنى</a:t>
            </a:r>
            <a:br>
              <a:rPr lang="ar-IQ" sz="7200" dirty="0" smtClean="0"/>
            </a:br>
            <a:endParaRPr lang="en-US" sz="4000" dirty="0"/>
          </a:p>
        </p:txBody>
      </p:sp>
      <p:sp>
        <p:nvSpPr>
          <p:cNvPr id="5" name="TextBox 4"/>
          <p:cNvSpPr txBox="1"/>
          <p:nvPr/>
        </p:nvSpPr>
        <p:spPr>
          <a:xfrm>
            <a:off x="4932040" y="3567787"/>
            <a:ext cx="3600400" cy="1877437"/>
          </a:xfrm>
          <a:prstGeom prst="rect">
            <a:avLst/>
          </a:prstGeom>
          <a:solidFill>
            <a:schemeClr val="accent1"/>
          </a:solidFill>
          <a:ln w="12700">
            <a:solidFill>
              <a:schemeClr val="tx1"/>
            </a:solidFill>
          </a:ln>
        </p:spPr>
        <p:txBody>
          <a:bodyPr wrap="square" rtlCol="0">
            <a:spAutoFit/>
          </a:bodyPr>
          <a:lstStyle/>
          <a:p>
            <a:pPr algn="ctr" rtl="1"/>
            <a:r>
              <a:rPr lang="ar-IQ" sz="4400" b="1" dirty="0" smtClean="0"/>
              <a:t>المفهوم</a:t>
            </a:r>
          </a:p>
          <a:p>
            <a:pPr algn="ctr" rtl="1"/>
            <a:r>
              <a:rPr lang="ar-IQ" sz="3600" dirty="0" smtClean="0">
                <a:solidFill>
                  <a:srgbClr val="FF0000"/>
                </a:solidFill>
              </a:rPr>
              <a:t>هو المعنى الموجود في الذهن</a:t>
            </a:r>
            <a:endParaRPr lang="en-US" sz="3600" dirty="0">
              <a:solidFill>
                <a:srgbClr val="FF0000"/>
              </a:solidFill>
            </a:endParaRPr>
          </a:p>
        </p:txBody>
      </p:sp>
      <p:sp>
        <p:nvSpPr>
          <p:cNvPr id="6" name="TextBox 5"/>
          <p:cNvSpPr txBox="1"/>
          <p:nvPr/>
        </p:nvSpPr>
        <p:spPr>
          <a:xfrm>
            <a:off x="1259632" y="3567787"/>
            <a:ext cx="3528392" cy="1877437"/>
          </a:xfrm>
          <a:prstGeom prst="rect">
            <a:avLst/>
          </a:prstGeom>
          <a:solidFill>
            <a:schemeClr val="accent1"/>
          </a:solidFill>
          <a:ln w="12700">
            <a:solidFill>
              <a:schemeClr val="tx1"/>
            </a:solidFill>
          </a:ln>
        </p:spPr>
        <p:txBody>
          <a:bodyPr wrap="square" rtlCol="0">
            <a:spAutoFit/>
          </a:bodyPr>
          <a:lstStyle/>
          <a:p>
            <a:pPr algn="ctr" rtl="1"/>
            <a:r>
              <a:rPr lang="ar-IQ" sz="4400" b="1" dirty="0" smtClean="0"/>
              <a:t>المصداق</a:t>
            </a:r>
          </a:p>
          <a:p>
            <a:pPr algn="ctr" rtl="1"/>
            <a:r>
              <a:rPr lang="ar-IQ" sz="3600" dirty="0" smtClean="0">
                <a:solidFill>
                  <a:srgbClr val="FF0000"/>
                </a:solidFill>
              </a:rPr>
              <a:t>هو المعنى الموجود في الخارج</a:t>
            </a:r>
            <a:endParaRPr lang="en-US" sz="3600" dirty="0">
              <a:solidFill>
                <a:srgbClr val="FF0000"/>
              </a:solidFill>
            </a:endParaRPr>
          </a:p>
        </p:txBody>
      </p:sp>
      <p:cxnSp>
        <p:nvCxnSpPr>
          <p:cNvPr id="4" name="Straight Arrow Connector 3"/>
          <p:cNvCxnSpPr>
            <a:stCxn id="2" idx="2"/>
            <a:endCxn id="6" idx="0"/>
          </p:cNvCxnSpPr>
          <p:nvPr/>
        </p:nvCxnSpPr>
        <p:spPr>
          <a:xfrm flipH="1">
            <a:off x="3023828" y="2564904"/>
            <a:ext cx="1404156" cy="100288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a:stCxn id="2" idx="2"/>
          </p:cNvCxnSpPr>
          <p:nvPr/>
        </p:nvCxnSpPr>
        <p:spPr>
          <a:xfrm>
            <a:off x="4427984" y="2564904"/>
            <a:ext cx="2304256" cy="100288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166006473"/>
      </p:ext>
    </p:extLst>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67544" y="836712"/>
            <a:ext cx="8208912" cy="2016224"/>
          </a:xfrm>
          <a:ln>
            <a:solidFill>
              <a:schemeClr val="tx1"/>
            </a:solidFill>
          </a:ln>
        </p:spPr>
        <p:txBody>
          <a:bodyPr>
            <a:normAutofit fontScale="90000"/>
          </a:bodyPr>
          <a:lstStyle/>
          <a:p>
            <a:pPr rtl="1"/>
            <a:r>
              <a:rPr lang="ar-IQ" b="1" dirty="0" smtClean="0"/>
              <a:t>مثال:</a:t>
            </a:r>
            <a:r>
              <a:rPr lang="ar-IQ" b="1" dirty="0" smtClean="0">
                <a:solidFill>
                  <a:srgbClr val="002060"/>
                </a:solidFill>
              </a:rPr>
              <a:t>النار المحرقة </a:t>
            </a:r>
            <a:r>
              <a:rPr lang="ar-IQ" b="1" dirty="0" smtClean="0">
                <a:solidFill>
                  <a:srgbClr val="0070C0"/>
                </a:solidFill>
              </a:rPr>
              <a:t/>
            </a:r>
            <a:br>
              <a:rPr lang="ar-IQ" b="1" dirty="0" smtClean="0">
                <a:solidFill>
                  <a:srgbClr val="0070C0"/>
                </a:solidFill>
              </a:rPr>
            </a:br>
            <a:r>
              <a:rPr lang="ar-IQ" b="1" dirty="0" smtClean="0">
                <a:solidFill>
                  <a:srgbClr val="FF0000"/>
                </a:solidFill>
              </a:rPr>
              <a:t>( صورتها في الذهن هي مفهوم اما في الخارج فهي مصداق</a:t>
            </a:r>
            <a:endParaRPr lang="en-US" sz="3600" dirty="0">
              <a:solidFill>
                <a:srgbClr val="FF0000"/>
              </a:solidFill>
            </a:endParaRPr>
          </a:p>
        </p:txBody>
      </p:sp>
      <p:sp>
        <p:nvSpPr>
          <p:cNvPr id="5" name="Title 1"/>
          <p:cNvSpPr txBox="1">
            <a:spLocks/>
          </p:cNvSpPr>
          <p:nvPr/>
        </p:nvSpPr>
        <p:spPr>
          <a:xfrm>
            <a:off x="539552" y="3789040"/>
            <a:ext cx="8064896" cy="2146250"/>
          </a:xfrm>
          <a:prstGeom prst="rect">
            <a:avLst/>
          </a:prstGeom>
          <a:ln>
            <a:solidFill>
              <a:schemeClr val="tx1"/>
            </a:solidFill>
          </a:ln>
        </p:spPr>
        <p:txBody>
          <a:bodyPr vert="horz" lIns="91440" tIns="45720" rIns="91440" bIns="45720" rtlCol="0" anchor="ctr">
            <a:normAutofit fontScale="925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t>مثال:</a:t>
            </a:r>
            <a:r>
              <a:rPr lang="ar-IQ" sz="4000" b="1" dirty="0" smtClean="0">
                <a:solidFill>
                  <a:srgbClr val="0070C0"/>
                </a:solidFill>
              </a:rPr>
              <a:t> </a:t>
            </a:r>
            <a:r>
              <a:rPr lang="ar-IQ" sz="4000" b="1" dirty="0" smtClean="0">
                <a:solidFill>
                  <a:srgbClr val="002060"/>
                </a:solidFill>
              </a:rPr>
              <a:t>افراد الانسان الموجودين في الخارج (محمد ، علي ، فاطمة ) هو مصداق </a:t>
            </a:r>
          </a:p>
          <a:p>
            <a:pPr rtl="1"/>
            <a:r>
              <a:rPr lang="ar-IQ" sz="4000" b="1" dirty="0" smtClean="0">
                <a:solidFill>
                  <a:srgbClr val="FF0000"/>
                </a:solidFill>
              </a:rPr>
              <a:t>المعنى الموجود في اذهاننا والذي نحمله للانسان ونعرفه به هو مفهوم</a:t>
            </a:r>
            <a:endParaRPr lang="en-US" sz="4000" b="1" dirty="0">
              <a:solidFill>
                <a:srgbClr val="FF0000"/>
              </a:solidFill>
            </a:endParaRPr>
          </a:p>
        </p:txBody>
      </p:sp>
    </p:spTree>
    <p:extLst>
      <p:ext uri="{BB962C8B-B14F-4D97-AF65-F5344CB8AC3E}">
        <p14:creationId xmlns:p14="http://schemas.microsoft.com/office/powerpoint/2010/main" val="498751210"/>
      </p:ext>
    </p:extLst>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75456" y="116632"/>
            <a:ext cx="8229600" cy="2304256"/>
          </a:xfrm>
        </p:spPr>
        <p:txBody>
          <a:bodyPr>
            <a:normAutofit/>
          </a:bodyPr>
          <a:lstStyle/>
          <a:p>
            <a:pPr rtl="1"/>
            <a:r>
              <a:rPr lang="ar-IQ" b="1" dirty="0" smtClean="0">
                <a:solidFill>
                  <a:srgbClr val="002060"/>
                </a:solidFill>
              </a:rPr>
              <a:t>العلاقة بين المفهوم والمصداق</a:t>
            </a:r>
            <a:r>
              <a:rPr lang="ar-IQ" sz="4000" b="1" dirty="0" smtClean="0">
                <a:solidFill>
                  <a:srgbClr val="0070C0"/>
                </a:solidFill>
              </a:rPr>
              <a:t/>
            </a:r>
            <a:br>
              <a:rPr lang="ar-IQ" sz="4000" b="1" dirty="0" smtClean="0">
                <a:solidFill>
                  <a:srgbClr val="0070C0"/>
                </a:solidFill>
              </a:rPr>
            </a:br>
            <a:r>
              <a:rPr lang="ar-IQ" sz="4000" b="1" dirty="0" smtClean="0"/>
              <a:t>ان العلاقة بين المفهوم والمصداق هي علاقة انطباق المفهوم على مصداقه</a:t>
            </a:r>
            <a:endParaRPr lang="en-US" sz="8000" dirty="0">
              <a:solidFill>
                <a:srgbClr val="FF0000"/>
              </a:solidFill>
            </a:endParaRPr>
          </a:p>
        </p:txBody>
      </p:sp>
      <p:sp>
        <p:nvSpPr>
          <p:cNvPr id="4" name="TextBox 3"/>
          <p:cNvSpPr txBox="1"/>
          <p:nvPr/>
        </p:nvSpPr>
        <p:spPr>
          <a:xfrm>
            <a:off x="251520" y="2795349"/>
            <a:ext cx="8677472" cy="3570208"/>
          </a:xfrm>
          <a:prstGeom prst="rect">
            <a:avLst/>
          </a:prstGeom>
          <a:noFill/>
          <a:ln>
            <a:solidFill>
              <a:schemeClr val="tx1"/>
            </a:solidFill>
          </a:ln>
        </p:spPr>
        <p:txBody>
          <a:bodyPr wrap="square" rtlCol="0">
            <a:spAutoFit/>
          </a:bodyPr>
          <a:lstStyle/>
          <a:p>
            <a:pPr algn="just" rtl="1"/>
            <a:r>
              <a:rPr lang="ar-IQ" sz="4000" b="1" dirty="0" smtClean="0"/>
              <a:t>مثال:</a:t>
            </a:r>
            <a:r>
              <a:rPr lang="ar-IQ" sz="4000" b="1" dirty="0" smtClean="0">
                <a:solidFill>
                  <a:srgbClr val="FF0000"/>
                </a:solidFill>
              </a:rPr>
              <a:t> الانسان حيوان ناطق.......</a:t>
            </a:r>
            <a:r>
              <a:rPr lang="ar-IQ" sz="4000" b="1" dirty="0" smtClean="0">
                <a:solidFill>
                  <a:srgbClr val="002060"/>
                </a:solidFill>
              </a:rPr>
              <a:t>مفهوم</a:t>
            </a:r>
          </a:p>
          <a:p>
            <a:pPr algn="just" rtl="1"/>
            <a:r>
              <a:rPr lang="ar-IQ" sz="4000" b="1" dirty="0" smtClean="0">
                <a:solidFill>
                  <a:srgbClr val="FF0000"/>
                </a:solidFill>
              </a:rPr>
              <a:t>محمد، زيد ، فاطمة... الذي ينطبق على كل واحد منهم انه حيوان ناطق ......... </a:t>
            </a:r>
            <a:r>
              <a:rPr lang="ar-IQ" sz="4000" b="1" dirty="0" smtClean="0">
                <a:solidFill>
                  <a:srgbClr val="002060"/>
                </a:solidFill>
              </a:rPr>
              <a:t>هي مصاديقه</a:t>
            </a:r>
          </a:p>
          <a:p>
            <a:pPr algn="just" rtl="1"/>
            <a:endParaRPr lang="ar-IQ" sz="4000" b="1" dirty="0" smtClean="0">
              <a:solidFill>
                <a:srgbClr val="002060"/>
              </a:solidFill>
            </a:endParaRPr>
          </a:p>
          <a:p>
            <a:pPr algn="just" rtl="1"/>
            <a:r>
              <a:rPr lang="ar-IQ" sz="4800" b="1" dirty="0" smtClean="0"/>
              <a:t> </a:t>
            </a:r>
            <a:r>
              <a:rPr lang="ar-IQ" sz="4800" b="1" dirty="0" smtClean="0">
                <a:solidFill>
                  <a:srgbClr val="00B050"/>
                </a:solidFill>
              </a:rPr>
              <a:t>قاعدة</a:t>
            </a:r>
            <a:r>
              <a:rPr lang="ar-IQ" sz="4800" b="1" dirty="0" smtClean="0"/>
              <a:t> (المفهوم ينطبق كليا على مصداقه)</a:t>
            </a:r>
          </a:p>
          <a:p>
            <a:pPr algn="just" rtl="1"/>
            <a:endParaRPr lang="en-US" dirty="0"/>
          </a:p>
        </p:txBody>
      </p:sp>
    </p:spTree>
    <p:extLst>
      <p:ext uri="{BB962C8B-B14F-4D97-AF65-F5344CB8AC3E}">
        <p14:creationId xmlns:p14="http://schemas.microsoft.com/office/powerpoint/2010/main" val="4001856673"/>
      </p:ext>
    </p:extLst>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86585" y="188640"/>
            <a:ext cx="8229600" cy="634082"/>
          </a:xfrm>
        </p:spPr>
        <p:txBody>
          <a:bodyPr>
            <a:normAutofit fontScale="90000"/>
          </a:bodyPr>
          <a:lstStyle/>
          <a:p>
            <a:pPr rtl="1"/>
            <a:r>
              <a:rPr lang="ar-IQ" b="1" dirty="0" smtClean="0">
                <a:solidFill>
                  <a:srgbClr val="0070C0"/>
                </a:solidFill>
              </a:rPr>
              <a:t>انواع المفهوم</a:t>
            </a:r>
            <a:endParaRPr lang="en-US" b="1" dirty="0">
              <a:solidFill>
                <a:srgbClr val="0070C0"/>
              </a:solidFill>
            </a:endParaRPr>
          </a:p>
        </p:txBody>
      </p:sp>
      <p:sp>
        <p:nvSpPr>
          <p:cNvPr id="4" name="TextBox 3"/>
          <p:cNvSpPr txBox="1"/>
          <p:nvPr/>
        </p:nvSpPr>
        <p:spPr>
          <a:xfrm>
            <a:off x="251520" y="1966395"/>
            <a:ext cx="3672408" cy="4708981"/>
          </a:xfrm>
          <a:prstGeom prst="rect">
            <a:avLst/>
          </a:prstGeom>
          <a:noFill/>
          <a:ln>
            <a:solidFill>
              <a:schemeClr val="tx1"/>
            </a:solidFill>
          </a:ln>
        </p:spPr>
        <p:txBody>
          <a:bodyPr wrap="square" rtlCol="0">
            <a:spAutoFit/>
          </a:bodyPr>
          <a:lstStyle/>
          <a:p>
            <a:pPr algn="r" rtl="1"/>
            <a:r>
              <a:rPr lang="ar-IQ" sz="3600" b="1" dirty="0" smtClean="0">
                <a:solidFill>
                  <a:srgbClr val="FF0000"/>
                </a:solidFill>
              </a:rPr>
              <a:t>المفهوم الكلي</a:t>
            </a:r>
          </a:p>
          <a:p>
            <a:pPr algn="r" rtl="1"/>
            <a:r>
              <a:rPr lang="ar-IQ" sz="4400" b="1" dirty="0" smtClean="0">
                <a:solidFill>
                  <a:srgbClr val="002060"/>
                </a:solidFill>
              </a:rPr>
              <a:t>هو المفهوم الذي لايمتنع انطباقه على اكثر من مصداق واحد </a:t>
            </a:r>
            <a:r>
              <a:rPr lang="ar-IQ" sz="4400" b="1" dirty="0" smtClean="0"/>
              <a:t>مثل</a:t>
            </a:r>
            <a:r>
              <a:rPr lang="ar-IQ" sz="4400" b="1" dirty="0" smtClean="0">
                <a:solidFill>
                  <a:srgbClr val="002060"/>
                </a:solidFill>
              </a:rPr>
              <a:t>  انسان ، كتاب ،مدرسة</a:t>
            </a:r>
            <a:endParaRPr lang="en-US" sz="4400" b="1" dirty="0">
              <a:solidFill>
                <a:srgbClr val="002060"/>
              </a:solidFill>
            </a:endParaRPr>
          </a:p>
        </p:txBody>
      </p:sp>
      <p:sp>
        <p:nvSpPr>
          <p:cNvPr id="6" name="TextBox 5"/>
          <p:cNvSpPr txBox="1"/>
          <p:nvPr/>
        </p:nvSpPr>
        <p:spPr>
          <a:xfrm>
            <a:off x="4427984" y="2021934"/>
            <a:ext cx="4388201" cy="4647426"/>
          </a:xfrm>
          <a:prstGeom prst="rect">
            <a:avLst/>
          </a:prstGeom>
          <a:noFill/>
          <a:ln>
            <a:solidFill>
              <a:schemeClr val="tx1"/>
            </a:solidFill>
          </a:ln>
        </p:spPr>
        <p:txBody>
          <a:bodyPr wrap="square" rtlCol="0">
            <a:spAutoFit/>
          </a:bodyPr>
          <a:lstStyle/>
          <a:p>
            <a:pPr algn="r" rtl="1"/>
            <a:r>
              <a:rPr lang="ar-IQ" sz="3200" b="1" dirty="0" smtClean="0">
                <a:solidFill>
                  <a:srgbClr val="FF0000"/>
                </a:solidFill>
              </a:rPr>
              <a:t>المفهوم الجزئي</a:t>
            </a:r>
          </a:p>
          <a:p>
            <a:pPr algn="r" rtl="1"/>
            <a:r>
              <a:rPr lang="ar-IQ" sz="4400" b="1" dirty="0" smtClean="0">
                <a:solidFill>
                  <a:srgbClr val="002060"/>
                </a:solidFill>
              </a:rPr>
              <a:t>هو المفهوم الذي يمتنع انطباقه على اكثر من مصداق واحد </a:t>
            </a:r>
            <a:r>
              <a:rPr lang="ar-IQ" sz="4400" b="1" dirty="0" smtClean="0"/>
              <a:t>مثل</a:t>
            </a:r>
          </a:p>
          <a:p>
            <a:pPr algn="r" rtl="1"/>
            <a:r>
              <a:rPr lang="ar-IQ" sz="4400" b="1" dirty="0" smtClean="0">
                <a:solidFill>
                  <a:srgbClr val="002060"/>
                </a:solidFill>
              </a:rPr>
              <a:t> جعفر ،موسى، بغداد،اسماء الاشارة ، الضمائر</a:t>
            </a:r>
            <a:endParaRPr lang="en-US" sz="4400" b="1" dirty="0">
              <a:solidFill>
                <a:srgbClr val="002060"/>
              </a:solidFill>
            </a:endParaRPr>
          </a:p>
        </p:txBody>
      </p:sp>
      <p:cxnSp>
        <p:nvCxnSpPr>
          <p:cNvPr id="8" name="Straight Arrow Connector 7"/>
          <p:cNvCxnSpPr>
            <a:stCxn id="2" idx="2"/>
            <a:endCxn id="6" idx="0"/>
          </p:cNvCxnSpPr>
          <p:nvPr/>
        </p:nvCxnSpPr>
        <p:spPr>
          <a:xfrm>
            <a:off x="4701385" y="822722"/>
            <a:ext cx="1920700" cy="1199212"/>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a:stCxn id="2" idx="2"/>
            <a:endCxn id="4" idx="0"/>
          </p:cNvCxnSpPr>
          <p:nvPr/>
        </p:nvCxnSpPr>
        <p:spPr>
          <a:xfrm flipH="1">
            <a:off x="2087724" y="822722"/>
            <a:ext cx="2613661" cy="114367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56577615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TextBox 3"/>
          <p:cNvSpPr txBox="1"/>
          <p:nvPr/>
        </p:nvSpPr>
        <p:spPr>
          <a:xfrm>
            <a:off x="2771800" y="260648"/>
            <a:ext cx="3528392" cy="792088"/>
          </a:xfrm>
          <a:prstGeom prst="rect">
            <a:avLst/>
          </a:prstGeom>
          <a:ln>
            <a:noFill/>
          </a:ln>
          <a:effectLst>
            <a:outerShdw sx="1000" sy="1000" algn="ctr" rotWithShape="0">
              <a:srgbClr val="00B0F0"/>
            </a:outerShdw>
          </a:effectLst>
        </p:spPr>
        <p:txBody>
          <a:bodyPr vert="horz" wrap="square" lIns="91440" tIns="45720" rIns="91440" bIns="45720" rtlCol="0" anchor="ctr">
            <a:normAutofit/>
          </a:bodyPr>
          <a:lstStyle/>
          <a:p>
            <a:pPr algn="ctr" rtl="1"/>
            <a:r>
              <a:rPr lang="ar-IQ" sz="4400" b="1" dirty="0" smtClean="0"/>
              <a:t>الفهرس</a:t>
            </a:r>
            <a:endParaRPr lang="en-US" sz="4400" b="1" dirty="0" smtClean="0"/>
          </a:p>
        </p:txBody>
      </p:sp>
      <p:graphicFrame>
        <p:nvGraphicFramePr>
          <p:cNvPr id="6" name="Table 5"/>
          <p:cNvGraphicFramePr>
            <a:graphicFrameLocks noGrp="1"/>
          </p:cNvGraphicFramePr>
          <p:nvPr>
            <p:extLst>
              <p:ext uri="{D42A27DB-BD31-4B8C-83A1-F6EECF244321}">
                <p14:modId xmlns:p14="http://schemas.microsoft.com/office/powerpoint/2010/main" val="934079933"/>
              </p:ext>
            </p:extLst>
          </p:nvPr>
        </p:nvGraphicFramePr>
        <p:xfrm>
          <a:off x="4932040" y="1196752"/>
          <a:ext cx="3840088" cy="4857720"/>
        </p:xfrm>
        <a:graphic>
          <a:graphicData uri="http://schemas.openxmlformats.org/drawingml/2006/table">
            <a:tbl>
              <a:tblPr firstRow="1" bandRow="1">
                <a:tableStyleId>{5C22544A-7EE6-4342-B048-85BDC9FD1C3A}</a:tableStyleId>
              </a:tblPr>
              <a:tblGrid>
                <a:gridCol w="1728192"/>
                <a:gridCol w="2111896"/>
              </a:tblGrid>
              <a:tr h="499080">
                <a:tc>
                  <a:txBody>
                    <a:bodyPr/>
                    <a:lstStyle/>
                    <a:p>
                      <a:pPr algn="r"/>
                      <a:r>
                        <a:rPr lang="ar-IQ" sz="2400" b="1" dirty="0" smtClean="0">
                          <a:solidFill>
                            <a:schemeClr val="tx1"/>
                          </a:solidFill>
                        </a:rPr>
                        <a:t>رقم الشريحة</a:t>
                      </a:r>
                      <a:endParaRPr lang="en-US" sz="2400" b="1" dirty="0">
                        <a:solidFill>
                          <a:schemeClr val="tx1"/>
                        </a:solidFill>
                      </a:endParaRPr>
                    </a:p>
                  </a:txBody>
                  <a:tcPr>
                    <a:solidFill>
                      <a:srgbClr val="00B0F0"/>
                    </a:solidFill>
                  </a:tcPr>
                </a:tc>
                <a:tc>
                  <a:txBody>
                    <a:bodyPr/>
                    <a:lstStyle/>
                    <a:p>
                      <a:pPr algn="ctr"/>
                      <a:r>
                        <a:rPr lang="ar-IQ" sz="2400" b="1" dirty="0" smtClean="0">
                          <a:solidFill>
                            <a:schemeClr val="tx1"/>
                          </a:solidFill>
                        </a:rPr>
                        <a:t>الموضوع</a:t>
                      </a:r>
                      <a:endParaRPr lang="en-US" sz="2400" b="1" dirty="0">
                        <a:solidFill>
                          <a:schemeClr val="tx1"/>
                        </a:solidFill>
                      </a:endParaRPr>
                    </a:p>
                  </a:txBody>
                  <a:tcPr>
                    <a:solidFill>
                      <a:srgbClr val="00B0F0"/>
                    </a:solidFill>
                  </a:tcPr>
                </a:tc>
              </a:tr>
              <a:tr h="370840">
                <a:tc>
                  <a:txBody>
                    <a:bodyPr/>
                    <a:lstStyle/>
                    <a:p>
                      <a:pPr algn="ctr" rtl="1"/>
                      <a:r>
                        <a:rPr lang="en-US" sz="2000" b="1" dirty="0" smtClean="0"/>
                        <a:t>3</a:t>
                      </a:r>
                      <a:endParaRPr lang="en-US" sz="2000" b="1" dirty="0"/>
                    </a:p>
                  </a:txBody>
                  <a:tcPr>
                    <a:solidFill>
                      <a:schemeClr val="accent6"/>
                    </a:solidFill>
                  </a:tcPr>
                </a:tc>
                <a:tc>
                  <a:txBody>
                    <a:bodyPr/>
                    <a:lstStyle/>
                    <a:p>
                      <a:pPr algn="r" rtl="1"/>
                      <a:r>
                        <a:rPr lang="ar-IQ" sz="2000" b="1" dirty="0" smtClean="0"/>
                        <a:t>علم المنطق</a:t>
                      </a:r>
                      <a:endParaRPr lang="en-US" sz="2000" b="1" dirty="0"/>
                    </a:p>
                  </a:txBody>
                  <a:tcPr>
                    <a:solidFill>
                      <a:schemeClr val="accent6"/>
                    </a:solidFill>
                  </a:tcPr>
                </a:tc>
              </a:tr>
              <a:tr h="370840">
                <a:tc>
                  <a:txBody>
                    <a:bodyPr/>
                    <a:lstStyle/>
                    <a:p>
                      <a:pPr algn="ctr" rtl="1"/>
                      <a:r>
                        <a:rPr lang="en-US" sz="2000" b="1" dirty="0" smtClean="0"/>
                        <a:t>5</a:t>
                      </a:r>
                      <a:endParaRPr lang="en-US" sz="2000" b="1" dirty="0"/>
                    </a:p>
                  </a:txBody>
                  <a:tcPr>
                    <a:solidFill>
                      <a:schemeClr val="accent6"/>
                    </a:solidFill>
                  </a:tcPr>
                </a:tc>
                <a:tc>
                  <a:txBody>
                    <a:bodyPr/>
                    <a:lstStyle/>
                    <a:p>
                      <a:pPr algn="r" rtl="1"/>
                      <a:r>
                        <a:rPr lang="ar-IQ" sz="2000" b="1" dirty="0" smtClean="0"/>
                        <a:t>العلم</a:t>
                      </a:r>
                      <a:endParaRPr lang="en-US" sz="2000" b="1" dirty="0"/>
                    </a:p>
                  </a:txBody>
                  <a:tcPr>
                    <a:solidFill>
                      <a:schemeClr val="accent6"/>
                    </a:solidFill>
                  </a:tcPr>
                </a:tc>
              </a:tr>
              <a:tr h="370840">
                <a:tc>
                  <a:txBody>
                    <a:bodyPr/>
                    <a:lstStyle/>
                    <a:p>
                      <a:pPr algn="ctr" rtl="1"/>
                      <a:r>
                        <a:rPr lang="en-US" sz="2000" b="1" dirty="0" smtClean="0"/>
                        <a:t>7</a:t>
                      </a:r>
                      <a:endParaRPr lang="en-US" sz="2000" b="1" dirty="0"/>
                    </a:p>
                  </a:txBody>
                  <a:tcPr>
                    <a:solidFill>
                      <a:schemeClr val="accent6"/>
                    </a:solidFill>
                  </a:tcPr>
                </a:tc>
                <a:tc>
                  <a:txBody>
                    <a:bodyPr/>
                    <a:lstStyle/>
                    <a:p>
                      <a:pPr algn="r" rtl="1"/>
                      <a:r>
                        <a:rPr lang="ar-IQ" sz="2000" b="1" dirty="0" smtClean="0"/>
                        <a:t>اقسام</a:t>
                      </a:r>
                      <a:r>
                        <a:rPr lang="ar-IQ" sz="2000" b="1" baseline="0" dirty="0" smtClean="0"/>
                        <a:t> التصور</a:t>
                      </a:r>
                      <a:endParaRPr lang="en-US" sz="2000" b="1" dirty="0"/>
                    </a:p>
                  </a:txBody>
                  <a:tcPr>
                    <a:solidFill>
                      <a:schemeClr val="accent6"/>
                    </a:solidFill>
                  </a:tcPr>
                </a:tc>
              </a:tr>
              <a:tr h="370840">
                <a:tc>
                  <a:txBody>
                    <a:bodyPr/>
                    <a:lstStyle/>
                    <a:p>
                      <a:pPr algn="ctr" rtl="1"/>
                      <a:r>
                        <a:rPr lang="en-US" sz="2000" b="1" dirty="0" smtClean="0"/>
                        <a:t>8</a:t>
                      </a:r>
                      <a:endParaRPr lang="en-US" sz="2000" b="1" dirty="0"/>
                    </a:p>
                  </a:txBody>
                  <a:tcPr>
                    <a:solidFill>
                      <a:schemeClr val="accent6"/>
                    </a:solidFill>
                  </a:tcPr>
                </a:tc>
                <a:tc>
                  <a:txBody>
                    <a:bodyPr/>
                    <a:lstStyle/>
                    <a:p>
                      <a:pPr algn="r" rtl="1"/>
                      <a:r>
                        <a:rPr lang="ar-IQ" sz="2000" b="1" dirty="0" smtClean="0"/>
                        <a:t>اقسام</a:t>
                      </a:r>
                      <a:r>
                        <a:rPr lang="ar-IQ" sz="2000" b="1" baseline="0" dirty="0" smtClean="0"/>
                        <a:t> التصديق</a:t>
                      </a:r>
                      <a:endParaRPr lang="en-US" sz="2000" b="1" dirty="0"/>
                    </a:p>
                  </a:txBody>
                  <a:tcPr>
                    <a:solidFill>
                      <a:schemeClr val="accent6"/>
                    </a:solidFill>
                  </a:tcPr>
                </a:tc>
              </a:tr>
              <a:tr h="370840">
                <a:tc>
                  <a:txBody>
                    <a:bodyPr/>
                    <a:lstStyle/>
                    <a:p>
                      <a:pPr algn="ctr" rtl="1"/>
                      <a:r>
                        <a:rPr lang="en-US" sz="2000" b="1" dirty="0" smtClean="0"/>
                        <a:t>9</a:t>
                      </a:r>
                      <a:endParaRPr lang="en-US" sz="2000" b="1" dirty="0"/>
                    </a:p>
                  </a:txBody>
                  <a:tcPr>
                    <a:solidFill>
                      <a:schemeClr val="accent6"/>
                    </a:solidFill>
                  </a:tcPr>
                </a:tc>
                <a:tc>
                  <a:txBody>
                    <a:bodyPr/>
                    <a:lstStyle/>
                    <a:p>
                      <a:pPr algn="r" rtl="1"/>
                      <a:r>
                        <a:rPr lang="ar-IQ" sz="2000" b="1" dirty="0" smtClean="0"/>
                        <a:t>الدلالة</a:t>
                      </a:r>
                      <a:endParaRPr lang="en-US" sz="2000" b="1" dirty="0"/>
                    </a:p>
                  </a:txBody>
                  <a:tcPr>
                    <a:solidFill>
                      <a:schemeClr val="accent6"/>
                    </a:solidFill>
                  </a:tcPr>
                </a:tc>
              </a:tr>
              <a:tr h="370840">
                <a:tc>
                  <a:txBody>
                    <a:bodyPr/>
                    <a:lstStyle/>
                    <a:p>
                      <a:pPr algn="ctr" rtl="1"/>
                      <a:r>
                        <a:rPr lang="en-US" sz="2000" b="1" dirty="0" smtClean="0"/>
                        <a:t>10</a:t>
                      </a:r>
                      <a:endParaRPr lang="en-US" sz="2000" b="1" dirty="0"/>
                    </a:p>
                  </a:txBody>
                  <a:tcPr>
                    <a:solidFill>
                      <a:schemeClr val="accent6"/>
                    </a:solidFill>
                  </a:tcPr>
                </a:tc>
                <a:tc>
                  <a:txBody>
                    <a:bodyPr/>
                    <a:lstStyle/>
                    <a:p>
                      <a:pPr algn="r" rtl="1"/>
                      <a:r>
                        <a:rPr lang="ar-IQ" sz="2000" b="1" dirty="0" smtClean="0"/>
                        <a:t>اقسام</a:t>
                      </a:r>
                      <a:r>
                        <a:rPr lang="ar-IQ" sz="2000" b="1" baseline="0" dirty="0" smtClean="0"/>
                        <a:t> الدلالة</a:t>
                      </a:r>
                      <a:endParaRPr lang="en-US" sz="2000" b="1" dirty="0"/>
                    </a:p>
                  </a:txBody>
                  <a:tcPr>
                    <a:solidFill>
                      <a:schemeClr val="accent6"/>
                    </a:solidFill>
                  </a:tcPr>
                </a:tc>
              </a:tr>
              <a:tr h="370840">
                <a:tc>
                  <a:txBody>
                    <a:bodyPr/>
                    <a:lstStyle/>
                    <a:p>
                      <a:pPr algn="ctr" rtl="1"/>
                      <a:r>
                        <a:rPr lang="en-US" sz="2000" b="1" dirty="0" smtClean="0"/>
                        <a:t>12</a:t>
                      </a:r>
                      <a:endParaRPr lang="en-US" sz="2000" b="1" dirty="0"/>
                    </a:p>
                  </a:txBody>
                  <a:tcPr>
                    <a:solidFill>
                      <a:schemeClr val="accent6"/>
                    </a:solidFill>
                  </a:tcPr>
                </a:tc>
                <a:tc>
                  <a:txBody>
                    <a:bodyPr/>
                    <a:lstStyle/>
                    <a:p>
                      <a:pPr algn="r" rtl="1"/>
                      <a:r>
                        <a:rPr lang="ar-IQ" sz="2000" b="1" dirty="0" smtClean="0"/>
                        <a:t>انواع اللفظ</a:t>
                      </a:r>
                      <a:endParaRPr lang="en-US" sz="2000" b="1" dirty="0"/>
                    </a:p>
                  </a:txBody>
                  <a:tcPr>
                    <a:solidFill>
                      <a:schemeClr val="accent6"/>
                    </a:solidFill>
                  </a:tcPr>
                </a:tc>
              </a:tr>
              <a:tr h="370840">
                <a:tc>
                  <a:txBody>
                    <a:bodyPr/>
                    <a:lstStyle/>
                    <a:p>
                      <a:pPr algn="ctr" rtl="1"/>
                      <a:r>
                        <a:rPr lang="en-US" sz="2000" b="1" dirty="0" smtClean="0"/>
                        <a:t>13</a:t>
                      </a:r>
                      <a:endParaRPr lang="en-US" sz="2000" b="1" dirty="0"/>
                    </a:p>
                  </a:txBody>
                  <a:tcPr>
                    <a:solidFill>
                      <a:schemeClr val="accent6"/>
                    </a:solidFill>
                  </a:tcPr>
                </a:tc>
                <a:tc>
                  <a:txBody>
                    <a:bodyPr/>
                    <a:lstStyle/>
                    <a:p>
                      <a:pPr algn="r" rtl="1"/>
                      <a:r>
                        <a:rPr lang="ar-IQ" sz="2000" b="1" dirty="0" smtClean="0"/>
                        <a:t>المفرد</a:t>
                      </a:r>
                      <a:r>
                        <a:rPr lang="ar-IQ" sz="2000" b="1" baseline="0" dirty="0" smtClean="0"/>
                        <a:t> والمركب</a:t>
                      </a:r>
                      <a:endParaRPr lang="en-US" sz="2000" b="1" dirty="0"/>
                    </a:p>
                  </a:txBody>
                  <a:tcPr>
                    <a:solidFill>
                      <a:schemeClr val="accent6"/>
                    </a:solidFill>
                  </a:tcPr>
                </a:tc>
              </a:tr>
              <a:tr h="370840">
                <a:tc>
                  <a:txBody>
                    <a:bodyPr/>
                    <a:lstStyle/>
                    <a:p>
                      <a:pPr algn="ctr" rtl="1"/>
                      <a:r>
                        <a:rPr lang="en-US" sz="2000" b="1" dirty="0" smtClean="0"/>
                        <a:t>16</a:t>
                      </a:r>
                      <a:endParaRPr lang="en-US" sz="2000" b="1" dirty="0"/>
                    </a:p>
                  </a:txBody>
                  <a:tcPr>
                    <a:solidFill>
                      <a:schemeClr val="accent6"/>
                    </a:solidFill>
                  </a:tcPr>
                </a:tc>
                <a:tc>
                  <a:txBody>
                    <a:bodyPr/>
                    <a:lstStyle/>
                    <a:p>
                      <a:pPr algn="r" rtl="1"/>
                      <a:r>
                        <a:rPr lang="ar-IQ" sz="2000" b="1" dirty="0" smtClean="0"/>
                        <a:t>انواع</a:t>
                      </a:r>
                      <a:r>
                        <a:rPr lang="ar-IQ" sz="2000" b="1" baseline="0" dirty="0" smtClean="0"/>
                        <a:t> المعنى</a:t>
                      </a:r>
                      <a:endParaRPr lang="en-US" sz="2000" b="1" dirty="0"/>
                    </a:p>
                  </a:txBody>
                  <a:tcPr>
                    <a:solidFill>
                      <a:schemeClr val="accent6"/>
                    </a:solidFill>
                  </a:tcPr>
                </a:tc>
              </a:tr>
              <a:tr h="370840">
                <a:tc>
                  <a:txBody>
                    <a:bodyPr/>
                    <a:lstStyle/>
                    <a:p>
                      <a:pPr algn="ctr" rtl="1"/>
                      <a:r>
                        <a:rPr lang="en-US" sz="2000" b="1" dirty="0" smtClean="0"/>
                        <a:t>19</a:t>
                      </a:r>
                      <a:endParaRPr lang="en-US" sz="2000" b="1" dirty="0"/>
                    </a:p>
                  </a:txBody>
                  <a:tcPr>
                    <a:solidFill>
                      <a:schemeClr val="accent6"/>
                    </a:solidFill>
                  </a:tcPr>
                </a:tc>
                <a:tc>
                  <a:txBody>
                    <a:bodyPr/>
                    <a:lstStyle/>
                    <a:p>
                      <a:pPr algn="r" rtl="1"/>
                      <a:r>
                        <a:rPr lang="ar-IQ" sz="2000" b="1" dirty="0" smtClean="0"/>
                        <a:t>انواع المفهوم</a:t>
                      </a:r>
                      <a:endParaRPr lang="en-US" sz="2000" b="1" dirty="0"/>
                    </a:p>
                  </a:txBody>
                  <a:tcPr>
                    <a:solidFill>
                      <a:schemeClr val="accent6"/>
                    </a:solidFill>
                  </a:tcPr>
                </a:tc>
              </a:tr>
              <a:tr h="370840">
                <a:tc>
                  <a:txBody>
                    <a:bodyPr/>
                    <a:lstStyle/>
                    <a:p>
                      <a:pPr algn="ctr" rtl="1"/>
                      <a:r>
                        <a:rPr lang="en-US" sz="2000" b="1" dirty="0" smtClean="0"/>
                        <a:t>22</a:t>
                      </a:r>
                      <a:endParaRPr lang="en-US" sz="2000" b="1" dirty="0"/>
                    </a:p>
                  </a:txBody>
                  <a:tcPr>
                    <a:solidFill>
                      <a:schemeClr val="accent6"/>
                    </a:solidFill>
                  </a:tcPr>
                </a:tc>
                <a:tc>
                  <a:txBody>
                    <a:bodyPr/>
                    <a:lstStyle/>
                    <a:p>
                      <a:pPr algn="r" rtl="1"/>
                      <a:r>
                        <a:rPr lang="ar-IQ" sz="2000" b="1" dirty="0" smtClean="0"/>
                        <a:t>النسب</a:t>
                      </a:r>
                      <a:r>
                        <a:rPr lang="ar-IQ" sz="2000" b="1" baseline="0" dirty="0" smtClean="0"/>
                        <a:t> الاربع</a:t>
                      </a:r>
                      <a:endParaRPr lang="en-US" sz="2000" b="1" dirty="0"/>
                    </a:p>
                  </a:txBody>
                  <a:tcPr>
                    <a:solidFill>
                      <a:schemeClr val="accent6"/>
                    </a:solidFill>
                  </a:tcPr>
                </a:tc>
              </a:tr>
            </a:tbl>
          </a:graphicData>
        </a:graphic>
      </p:graphicFrame>
      <p:graphicFrame>
        <p:nvGraphicFramePr>
          <p:cNvPr id="5" name="Table 4"/>
          <p:cNvGraphicFramePr>
            <a:graphicFrameLocks noGrp="1"/>
          </p:cNvGraphicFramePr>
          <p:nvPr>
            <p:extLst>
              <p:ext uri="{D42A27DB-BD31-4B8C-83A1-F6EECF244321}">
                <p14:modId xmlns:p14="http://schemas.microsoft.com/office/powerpoint/2010/main" val="552373140"/>
              </p:ext>
            </p:extLst>
          </p:nvPr>
        </p:nvGraphicFramePr>
        <p:xfrm>
          <a:off x="395536" y="1203229"/>
          <a:ext cx="3840088" cy="4857720"/>
        </p:xfrm>
        <a:graphic>
          <a:graphicData uri="http://schemas.openxmlformats.org/drawingml/2006/table">
            <a:tbl>
              <a:tblPr firstRow="1" bandRow="1">
                <a:tableStyleId>{5C22544A-7EE6-4342-B048-85BDC9FD1C3A}</a:tableStyleId>
              </a:tblPr>
              <a:tblGrid>
                <a:gridCol w="1728192"/>
                <a:gridCol w="2111896"/>
              </a:tblGrid>
              <a:tr h="499080">
                <a:tc>
                  <a:txBody>
                    <a:bodyPr/>
                    <a:lstStyle/>
                    <a:p>
                      <a:pPr algn="ctr"/>
                      <a:r>
                        <a:rPr lang="ar-IQ" sz="2400" b="1" dirty="0" smtClean="0">
                          <a:solidFill>
                            <a:schemeClr val="tx1"/>
                          </a:solidFill>
                        </a:rPr>
                        <a:t>رقم الشريحة</a:t>
                      </a:r>
                      <a:endParaRPr lang="en-US" sz="2400" b="1" dirty="0">
                        <a:solidFill>
                          <a:schemeClr val="tx1"/>
                        </a:solidFill>
                      </a:endParaRPr>
                    </a:p>
                  </a:txBody>
                  <a:tcPr>
                    <a:solidFill>
                      <a:srgbClr val="00B0F0"/>
                    </a:solidFill>
                  </a:tcPr>
                </a:tc>
                <a:tc>
                  <a:txBody>
                    <a:bodyPr/>
                    <a:lstStyle/>
                    <a:p>
                      <a:pPr algn="ctr"/>
                      <a:r>
                        <a:rPr lang="ar-IQ" sz="2400" b="1" dirty="0" smtClean="0">
                          <a:solidFill>
                            <a:schemeClr val="tx1"/>
                          </a:solidFill>
                        </a:rPr>
                        <a:t>الموضوع</a:t>
                      </a:r>
                      <a:endParaRPr lang="en-US" sz="2400" b="1" dirty="0">
                        <a:solidFill>
                          <a:schemeClr val="tx1"/>
                        </a:solidFill>
                      </a:endParaRPr>
                    </a:p>
                  </a:txBody>
                  <a:tcPr>
                    <a:solidFill>
                      <a:srgbClr val="00B0F0"/>
                    </a:solidFill>
                  </a:tcPr>
                </a:tc>
              </a:tr>
              <a:tr h="370840">
                <a:tc>
                  <a:txBody>
                    <a:bodyPr/>
                    <a:lstStyle/>
                    <a:p>
                      <a:pPr algn="ctr" rtl="1"/>
                      <a:r>
                        <a:rPr lang="en-US" sz="2000" b="1" dirty="0" smtClean="0"/>
                        <a:t>28</a:t>
                      </a:r>
                      <a:endParaRPr lang="en-US" sz="2000" b="1" dirty="0"/>
                    </a:p>
                  </a:txBody>
                  <a:tcPr>
                    <a:solidFill>
                      <a:schemeClr val="accent6"/>
                    </a:solidFill>
                  </a:tcPr>
                </a:tc>
                <a:tc>
                  <a:txBody>
                    <a:bodyPr/>
                    <a:lstStyle/>
                    <a:p>
                      <a:pPr algn="r" rtl="1"/>
                      <a:r>
                        <a:rPr lang="ar-IQ" sz="2000" b="1" dirty="0" smtClean="0"/>
                        <a:t>الكليات</a:t>
                      </a:r>
                      <a:r>
                        <a:rPr lang="ar-IQ" sz="2000" b="1" baseline="0" dirty="0" smtClean="0"/>
                        <a:t> الخمس</a:t>
                      </a:r>
                      <a:endParaRPr lang="en-US" sz="2000" b="1" dirty="0"/>
                    </a:p>
                  </a:txBody>
                  <a:tcPr>
                    <a:solidFill>
                      <a:schemeClr val="accent6"/>
                    </a:solidFill>
                  </a:tcPr>
                </a:tc>
              </a:tr>
              <a:tr h="370840">
                <a:tc>
                  <a:txBody>
                    <a:bodyPr/>
                    <a:lstStyle/>
                    <a:p>
                      <a:pPr algn="ctr" rtl="1"/>
                      <a:r>
                        <a:rPr lang="en-US" sz="2000" b="1" dirty="0" smtClean="0"/>
                        <a:t>34</a:t>
                      </a:r>
                      <a:endParaRPr lang="en-US" sz="2000" b="1" dirty="0"/>
                    </a:p>
                  </a:txBody>
                  <a:tcPr>
                    <a:solidFill>
                      <a:schemeClr val="accent6"/>
                    </a:solidFill>
                  </a:tcPr>
                </a:tc>
                <a:tc>
                  <a:txBody>
                    <a:bodyPr/>
                    <a:lstStyle/>
                    <a:p>
                      <a:pPr algn="r" rtl="1"/>
                      <a:r>
                        <a:rPr lang="ar-IQ" sz="2000" b="1" dirty="0" smtClean="0"/>
                        <a:t>التعريف</a:t>
                      </a:r>
                      <a:endParaRPr lang="en-US" sz="2000" b="1" dirty="0"/>
                    </a:p>
                  </a:txBody>
                  <a:tcPr>
                    <a:solidFill>
                      <a:schemeClr val="accent6"/>
                    </a:solidFill>
                  </a:tcPr>
                </a:tc>
              </a:tr>
              <a:tr h="370840">
                <a:tc>
                  <a:txBody>
                    <a:bodyPr/>
                    <a:lstStyle/>
                    <a:p>
                      <a:pPr algn="ctr" rtl="1"/>
                      <a:r>
                        <a:rPr lang="en-US" sz="2000" b="1" dirty="0" smtClean="0"/>
                        <a:t>37</a:t>
                      </a:r>
                      <a:endParaRPr lang="en-US" sz="2000" b="1" dirty="0"/>
                    </a:p>
                  </a:txBody>
                  <a:tcPr>
                    <a:solidFill>
                      <a:schemeClr val="accent6"/>
                    </a:solidFill>
                  </a:tcPr>
                </a:tc>
                <a:tc>
                  <a:txBody>
                    <a:bodyPr/>
                    <a:lstStyle/>
                    <a:p>
                      <a:pPr algn="r" rtl="1"/>
                      <a:r>
                        <a:rPr lang="ar-IQ" sz="2000" b="1" dirty="0" smtClean="0"/>
                        <a:t>التقسيم</a:t>
                      </a:r>
                      <a:endParaRPr lang="en-US" sz="2000" b="1" dirty="0"/>
                    </a:p>
                  </a:txBody>
                  <a:tcPr>
                    <a:solidFill>
                      <a:schemeClr val="accent6"/>
                    </a:solidFill>
                  </a:tcPr>
                </a:tc>
              </a:tr>
              <a:tr h="370840">
                <a:tc>
                  <a:txBody>
                    <a:bodyPr/>
                    <a:lstStyle/>
                    <a:p>
                      <a:pPr algn="ctr" rtl="1"/>
                      <a:r>
                        <a:rPr lang="en-US" sz="2000" b="1" dirty="0" smtClean="0"/>
                        <a:t>45</a:t>
                      </a:r>
                      <a:endParaRPr lang="en-US" sz="2000" b="1" dirty="0"/>
                    </a:p>
                  </a:txBody>
                  <a:tcPr>
                    <a:solidFill>
                      <a:schemeClr val="accent6"/>
                    </a:solidFill>
                  </a:tcPr>
                </a:tc>
                <a:tc>
                  <a:txBody>
                    <a:bodyPr/>
                    <a:lstStyle/>
                    <a:p>
                      <a:pPr algn="r" rtl="1"/>
                      <a:r>
                        <a:rPr lang="ar-IQ" sz="2000" b="1" dirty="0" smtClean="0"/>
                        <a:t>التصنيف</a:t>
                      </a:r>
                      <a:endParaRPr lang="en-US" sz="2000" b="1" dirty="0"/>
                    </a:p>
                  </a:txBody>
                  <a:tcPr>
                    <a:solidFill>
                      <a:schemeClr val="accent6"/>
                    </a:solidFill>
                  </a:tcPr>
                </a:tc>
              </a:tr>
              <a:tr h="370840">
                <a:tc>
                  <a:txBody>
                    <a:bodyPr/>
                    <a:lstStyle/>
                    <a:p>
                      <a:pPr algn="ctr" rtl="1"/>
                      <a:r>
                        <a:rPr lang="en-US" sz="2000" b="1" dirty="0" smtClean="0"/>
                        <a:t>48</a:t>
                      </a:r>
                      <a:endParaRPr lang="en-US" sz="2000" b="1" dirty="0"/>
                    </a:p>
                  </a:txBody>
                  <a:tcPr>
                    <a:solidFill>
                      <a:schemeClr val="accent6"/>
                    </a:solidFill>
                  </a:tcPr>
                </a:tc>
                <a:tc>
                  <a:txBody>
                    <a:bodyPr/>
                    <a:lstStyle/>
                    <a:p>
                      <a:pPr algn="r" rtl="1"/>
                      <a:r>
                        <a:rPr lang="ar-IQ" sz="2000" b="1" dirty="0" smtClean="0"/>
                        <a:t>الاستدلال</a:t>
                      </a:r>
                      <a:endParaRPr lang="en-US" sz="2000" b="1" dirty="0"/>
                    </a:p>
                  </a:txBody>
                  <a:tcPr>
                    <a:solidFill>
                      <a:schemeClr val="accent6"/>
                    </a:solidFill>
                  </a:tcPr>
                </a:tc>
              </a:tr>
              <a:tr h="370840">
                <a:tc>
                  <a:txBody>
                    <a:bodyPr/>
                    <a:lstStyle/>
                    <a:p>
                      <a:pPr algn="ctr" rtl="1"/>
                      <a:r>
                        <a:rPr lang="en-US" sz="2000" b="1" dirty="0" smtClean="0"/>
                        <a:t>51</a:t>
                      </a:r>
                      <a:endParaRPr lang="en-US" sz="2000" b="1" dirty="0"/>
                    </a:p>
                  </a:txBody>
                  <a:tcPr>
                    <a:solidFill>
                      <a:schemeClr val="accent6"/>
                    </a:solidFill>
                  </a:tcPr>
                </a:tc>
                <a:tc>
                  <a:txBody>
                    <a:bodyPr/>
                    <a:lstStyle/>
                    <a:p>
                      <a:pPr algn="r" rtl="1"/>
                      <a:r>
                        <a:rPr lang="ar-IQ" sz="2000" b="1" dirty="0" smtClean="0"/>
                        <a:t>اقسام القضية</a:t>
                      </a:r>
                      <a:endParaRPr lang="en-US" sz="2000" b="1" dirty="0"/>
                    </a:p>
                  </a:txBody>
                  <a:tcPr>
                    <a:solidFill>
                      <a:schemeClr val="accent6"/>
                    </a:solidFill>
                  </a:tcPr>
                </a:tc>
              </a:tr>
              <a:tr h="370840">
                <a:tc>
                  <a:txBody>
                    <a:bodyPr/>
                    <a:lstStyle/>
                    <a:p>
                      <a:pPr algn="ctr" rtl="1"/>
                      <a:r>
                        <a:rPr lang="en-US" sz="2000" b="1" dirty="0" smtClean="0"/>
                        <a:t>58</a:t>
                      </a:r>
                      <a:endParaRPr lang="en-US" sz="2000" b="1" dirty="0"/>
                    </a:p>
                  </a:txBody>
                  <a:tcPr>
                    <a:solidFill>
                      <a:schemeClr val="accent6"/>
                    </a:solidFill>
                  </a:tcPr>
                </a:tc>
                <a:tc>
                  <a:txBody>
                    <a:bodyPr/>
                    <a:lstStyle/>
                    <a:p>
                      <a:pPr algn="r" rtl="1"/>
                      <a:r>
                        <a:rPr lang="ar-IQ" sz="2000" b="1" dirty="0" smtClean="0"/>
                        <a:t>الاستدلال غير المباشر</a:t>
                      </a:r>
                      <a:endParaRPr lang="en-US" sz="2000" b="1" dirty="0"/>
                    </a:p>
                  </a:txBody>
                  <a:tcPr>
                    <a:solidFill>
                      <a:schemeClr val="accent6"/>
                    </a:solidFill>
                  </a:tcPr>
                </a:tc>
              </a:tr>
              <a:tr h="370840">
                <a:tc>
                  <a:txBody>
                    <a:bodyPr/>
                    <a:lstStyle/>
                    <a:p>
                      <a:pPr algn="ctr" rtl="1"/>
                      <a:r>
                        <a:rPr lang="en-US" sz="2000" b="1" dirty="0" smtClean="0"/>
                        <a:t>59</a:t>
                      </a:r>
                      <a:endParaRPr lang="en-US" sz="2000" b="1" dirty="0"/>
                    </a:p>
                  </a:txBody>
                  <a:tcPr>
                    <a:solidFill>
                      <a:schemeClr val="accent6"/>
                    </a:solidFill>
                  </a:tcPr>
                </a:tc>
                <a:tc>
                  <a:txBody>
                    <a:bodyPr/>
                    <a:lstStyle/>
                    <a:p>
                      <a:pPr algn="r" rtl="1"/>
                      <a:r>
                        <a:rPr lang="ar-IQ" sz="2000" b="1" dirty="0" smtClean="0"/>
                        <a:t>التناقض</a:t>
                      </a:r>
                      <a:endParaRPr lang="en-US" sz="2000" b="1" dirty="0"/>
                    </a:p>
                  </a:txBody>
                  <a:tcPr>
                    <a:solidFill>
                      <a:schemeClr val="accent6"/>
                    </a:solidFill>
                  </a:tcPr>
                </a:tc>
              </a:tr>
              <a:tr h="370840">
                <a:tc>
                  <a:txBody>
                    <a:bodyPr/>
                    <a:lstStyle/>
                    <a:p>
                      <a:pPr algn="ctr" rtl="1"/>
                      <a:r>
                        <a:rPr lang="en-US" sz="2000" b="1" dirty="0" smtClean="0"/>
                        <a:t>65</a:t>
                      </a:r>
                      <a:endParaRPr lang="en-US" sz="2000" b="1" dirty="0"/>
                    </a:p>
                  </a:txBody>
                  <a:tcPr>
                    <a:solidFill>
                      <a:schemeClr val="accent6"/>
                    </a:solidFill>
                  </a:tcPr>
                </a:tc>
                <a:tc>
                  <a:txBody>
                    <a:bodyPr/>
                    <a:lstStyle/>
                    <a:p>
                      <a:pPr algn="r" rtl="1"/>
                      <a:r>
                        <a:rPr lang="ar-IQ" sz="2000" b="1" dirty="0" smtClean="0"/>
                        <a:t>العكس</a:t>
                      </a:r>
                      <a:r>
                        <a:rPr lang="ar-IQ" sz="2000" b="1" baseline="0" dirty="0" smtClean="0"/>
                        <a:t> المستوي</a:t>
                      </a:r>
                      <a:endParaRPr lang="en-US" sz="2000" b="1" dirty="0"/>
                    </a:p>
                  </a:txBody>
                  <a:tcPr>
                    <a:solidFill>
                      <a:schemeClr val="accent6"/>
                    </a:solidFill>
                  </a:tcPr>
                </a:tc>
              </a:tr>
              <a:tr h="370840">
                <a:tc>
                  <a:txBody>
                    <a:bodyPr/>
                    <a:lstStyle/>
                    <a:p>
                      <a:pPr algn="ctr" rtl="1"/>
                      <a:r>
                        <a:rPr lang="en-US" sz="2000" b="1" dirty="0" smtClean="0"/>
                        <a:t>71</a:t>
                      </a:r>
                      <a:endParaRPr lang="en-US" sz="2000" b="1" dirty="0"/>
                    </a:p>
                  </a:txBody>
                  <a:tcPr>
                    <a:solidFill>
                      <a:schemeClr val="accent6"/>
                    </a:solidFill>
                  </a:tcPr>
                </a:tc>
                <a:tc>
                  <a:txBody>
                    <a:bodyPr/>
                    <a:lstStyle/>
                    <a:p>
                      <a:pPr algn="r" rtl="1"/>
                      <a:r>
                        <a:rPr lang="ar-IQ" sz="2000" b="1" dirty="0" smtClean="0"/>
                        <a:t>عكس</a:t>
                      </a:r>
                      <a:r>
                        <a:rPr lang="ar-IQ" sz="2000" b="1" baseline="0" dirty="0" smtClean="0"/>
                        <a:t> النقيض</a:t>
                      </a:r>
                      <a:endParaRPr lang="en-US" sz="2000" b="1" dirty="0"/>
                    </a:p>
                  </a:txBody>
                  <a:tcPr>
                    <a:solidFill>
                      <a:schemeClr val="accent6"/>
                    </a:solidFill>
                  </a:tcPr>
                </a:tc>
              </a:tr>
              <a:tr h="370840">
                <a:tc>
                  <a:txBody>
                    <a:bodyPr/>
                    <a:lstStyle/>
                    <a:p>
                      <a:pPr algn="ctr" rtl="1"/>
                      <a:r>
                        <a:rPr lang="en-US" sz="2000" b="1" dirty="0" smtClean="0"/>
                        <a:t>74</a:t>
                      </a:r>
                      <a:endParaRPr lang="en-US" sz="2000" b="1" dirty="0"/>
                    </a:p>
                  </a:txBody>
                  <a:tcPr>
                    <a:solidFill>
                      <a:schemeClr val="accent6"/>
                    </a:solidFill>
                  </a:tcPr>
                </a:tc>
                <a:tc>
                  <a:txBody>
                    <a:bodyPr/>
                    <a:lstStyle/>
                    <a:p>
                      <a:pPr algn="r" rtl="1"/>
                      <a:r>
                        <a:rPr lang="ar-IQ" sz="2000" b="1" dirty="0" smtClean="0"/>
                        <a:t>النوع</a:t>
                      </a:r>
                      <a:r>
                        <a:rPr lang="ar-IQ" sz="2000" b="1" baseline="0" dirty="0" smtClean="0"/>
                        <a:t> الرابع للتلازم</a:t>
                      </a:r>
                      <a:endParaRPr lang="en-US" sz="2000" b="1" dirty="0"/>
                    </a:p>
                  </a:txBody>
                  <a:tcPr>
                    <a:solidFill>
                      <a:schemeClr val="accent6"/>
                    </a:solidFill>
                  </a:tcPr>
                </a:tc>
              </a:tr>
            </a:tbl>
          </a:graphicData>
        </a:graphic>
      </p:graphicFrame>
    </p:spTree>
    <p:extLst>
      <p:ext uri="{BB962C8B-B14F-4D97-AF65-F5344CB8AC3E}">
        <p14:creationId xmlns:p14="http://schemas.microsoft.com/office/powerpoint/2010/main" val="4097514206"/>
      </p:ext>
    </p:extLst>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2695427" y="260648"/>
            <a:ext cx="4248472" cy="106613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اقسام المفهوم الجزئي</a:t>
            </a:r>
            <a:endParaRPr lang="en-US" sz="4000" b="1" dirty="0">
              <a:solidFill>
                <a:srgbClr val="FF0000"/>
              </a:solidFill>
            </a:endParaRPr>
          </a:p>
        </p:txBody>
      </p:sp>
      <p:sp>
        <p:nvSpPr>
          <p:cNvPr id="8" name="Title 1"/>
          <p:cNvSpPr txBox="1">
            <a:spLocks/>
          </p:cNvSpPr>
          <p:nvPr/>
        </p:nvSpPr>
        <p:spPr>
          <a:xfrm>
            <a:off x="186716" y="2050801"/>
            <a:ext cx="4104456" cy="720000"/>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الجزئي الاضافي</a:t>
            </a:r>
            <a:endParaRPr lang="en-US" sz="4000" b="1" dirty="0">
              <a:solidFill>
                <a:srgbClr val="00B050"/>
              </a:solidFill>
            </a:endParaRPr>
          </a:p>
        </p:txBody>
      </p:sp>
      <p:sp>
        <p:nvSpPr>
          <p:cNvPr id="9" name="Title 1"/>
          <p:cNvSpPr txBox="1">
            <a:spLocks/>
          </p:cNvSpPr>
          <p:nvPr/>
        </p:nvSpPr>
        <p:spPr>
          <a:xfrm>
            <a:off x="82306" y="3145450"/>
            <a:ext cx="4313276" cy="861924"/>
          </a:xfrm>
          <a:prstGeom prst="rect">
            <a:avLst/>
          </a:prstGeom>
          <a:ln>
            <a:solidFill>
              <a:schemeClr val="tx1"/>
            </a:solidFill>
          </a:ln>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2800" b="1" dirty="0" smtClean="0">
                <a:solidFill>
                  <a:srgbClr val="7030A0"/>
                </a:solidFill>
              </a:rPr>
              <a:t>هو المفهوم المندرج تحت مفهوم اوسع منه  مثل قحطان ،انسان</a:t>
            </a:r>
            <a:endParaRPr lang="en-US" sz="2800" b="1" dirty="0">
              <a:solidFill>
                <a:srgbClr val="7030A0"/>
              </a:solidFill>
            </a:endParaRPr>
          </a:p>
        </p:txBody>
      </p:sp>
      <p:sp>
        <p:nvSpPr>
          <p:cNvPr id="12" name="Title 1"/>
          <p:cNvSpPr txBox="1">
            <a:spLocks/>
          </p:cNvSpPr>
          <p:nvPr/>
        </p:nvSpPr>
        <p:spPr>
          <a:xfrm>
            <a:off x="4871647" y="2050801"/>
            <a:ext cx="4144503" cy="720000"/>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الجزئي الحقيقي</a:t>
            </a:r>
            <a:endParaRPr lang="en-US" sz="4000" b="1" dirty="0">
              <a:solidFill>
                <a:srgbClr val="0070C0"/>
              </a:solidFill>
            </a:endParaRPr>
          </a:p>
        </p:txBody>
      </p:sp>
      <p:sp>
        <p:nvSpPr>
          <p:cNvPr id="13" name="Title 1"/>
          <p:cNvSpPr txBox="1">
            <a:spLocks/>
          </p:cNvSpPr>
          <p:nvPr/>
        </p:nvSpPr>
        <p:spPr>
          <a:xfrm>
            <a:off x="4871647" y="3135904"/>
            <a:ext cx="4054628" cy="864096"/>
          </a:xfrm>
          <a:prstGeom prst="rect">
            <a:avLst/>
          </a:prstGeom>
          <a:ln>
            <a:solidFill>
              <a:schemeClr val="tx1"/>
            </a:solidFill>
          </a:ln>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2800" b="1" dirty="0" smtClean="0">
                <a:solidFill>
                  <a:schemeClr val="accent6">
                    <a:lumMod val="50000"/>
                  </a:schemeClr>
                </a:solidFill>
              </a:rPr>
              <a:t>هو الجزئي المتقدم الذي ينطبق عليه التعريف المذكور اعلاه</a:t>
            </a:r>
            <a:endParaRPr lang="en-US" sz="2800" b="1" dirty="0">
              <a:solidFill>
                <a:schemeClr val="accent6">
                  <a:lumMod val="50000"/>
                </a:schemeClr>
              </a:solidFill>
            </a:endParaRPr>
          </a:p>
        </p:txBody>
      </p:sp>
      <p:sp>
        <p:nvSpPr>
          <p:cNvPr id="14" name="Title 1"/>
          <p:cNvSpPr txBox="1">
            <a:spLocks/>
          </p:cNvSpPr>
          <p:nvPr/>
        </p:nvSpPr>
        <p:spPr>
          <a:xfrm>
            <a:off x="186716" y="4221088"/>
            <a:ext cx="8829434" cy="2520280"/>
          </a:xfrm>
          <a:prstGeom prst="rect">
            <a:avLst/>
          </a:prstGeom>
          <a:ln>
            <a:no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b="1" dirty="0" smtClean="0">
                <a:solidFill>
                  <a:srgbClr val="FF0000"/>
                </a:solidFill>
              </a:rPr>
              <a:t>ملاحظة:</a:t>
            </a:r>
            <a:r>
              <a:rPr lang="ar-IQ" dirty="0" smtClean="0">
                <a:solidFill>
                  <a:srgbClr val="0070C0"/>
                </a:solidFill>
              </a:rPr>
              <a:t>الجزئي الاضافي قد يكون جزئي حقيقي مثل </a:t>
            </a:r>
            <a:r>
              <a:rPr lang="ar-IQ" dirty="0" smtClean="0"/>
              <a:t>قحطان</a:t>
            </a:r>
            <a:r>
              <a:rPr lang="ar-IQ" dirty="0" smtClean="0">
                <a:solidFill>
                  <a:srgbClr val="0070C0"/>
                </a:solidFill>
              </a:rPr>
              <a:t>،فباعتبار انطباق تعريف الجزئي الحقيقي عليه هو جزئي </a:t>
            </a:r>
            <a:r>
              <a:rPr lang="ar-IQ" dirty="0" smtClean="0">
                <a:solidFill>
                  <a:srgbClr val="FF0000"/>
                </a:solidFill>
              </a:rPr>
              <a:t>حقيقي.وباعتبار اندراجه تحت مفهوم </a:t>
            </a:r>
            <a:r>
              <a:rPr lang="ar-IQ" dirty="0" smtClean="0"/>
              <a:t>(انسان) </a:t>
            </a:r>
            <a:r>
              <a:rPr lang="ar-IQ" dirty="0" smtClean="0">
                <a:solidFill>
                  <a:srgbClr val="FF0000"/>
                </a:solidFill>
              </a:rPr>
              <a:t>الذي هو اوسع منه هو جزئي اضافي. </a:t>
            </a:r>
            <a:r>
              <a:rPr lang="ar-IQ" dirty="0" smtClean="0">
                <a:solidFill>
                  <a:srgbClr val="0070C0"/>
                </a:solidFill>
              </a:rPr>
              <a:t>وقد يكون كليا مثل </a:t>
            </a:r>
            <a:r>
              <a:rPr lang="ar-IQ" dirty="0" smtClean="0"/>
              <a:t>(انسان) </a:t>
            </a:r>
            <a:r>
              <a:rPr lang="ar-IQ" dirty="0" smtClean="0">
                <a:solidFill>
                  <a:srgbClr val="0070C0"/>
                </a:solidFill>
              </a:rPr>
              <a:t>لاندراجه تحت مفهوم </a:t>
            </a:r>
            <a:r>
              <a:rPr lang="ar-IQ" dirty="0" smtClean="0"/>
              <a:t>(حيوان) </a:t>
            </a:r>
            <a:r>
              <a:rPr lang="ar-IQ" dirty="0" smtClean="0">
                <a:solidFill>
                  <a:srgbClr val="0070C0"/>
                </a:solidFill>
              </a:rPr>
              <a:t>الذي هو اوسع منه. </a:t>
            </a:r>
            <a:r>
              <a:rPr lang="ar-IQ" dirty="0" smtClean="0">
                <a:solidFill>
                  <a:srgbClr val="FF0000"/>
                </a:solidFill>
              </a:rPr>
              <a:t>ولايجوز ان يكون الانسان جزئي حقيقي لانه كلي.</a:t>
            </a:r>
            <a:endParaRPr lang="en-US" sz="4000" dirty="0">
              <a:solidFill>
                <a:srgbClr val="FF0000"/>
              </a:solidFill>
            </a:endParaRPr>
          </a:p>
        </p:txBody>
      </p:sp>
      <p:cxnSp>
        <p:nvCxnSpPr>
          <p:cNvPr id="3" name="Straight Arrow Connector 2"/>
          <p:cNvCxnSpPr>
            <a:stCxn id="7" idx="2"/>
            <a:endCxn id="12" idx="0"/>
          </p:cNvCxnSpPr>
          <p:nvPr/>
        </p:nvCxnSpPr>
        <p:spPr>
          <a:xfrm>
            <a:off x="4819663" y="1326778"/>
            <a:ext cx="2124236" cy="72402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5" name="Straight Arrow Connector 4"/>
          <p:cNvCxnSpPr>
            <a:stCxn id="7" idx="2"/>
          </p:cNvCxnSpPr>
          <p:nvPr/>
        </p:nvCxnSpPr>
        <p:spPr>
          <a:xfrm flipH="1">
            <a:off x="2123728" y="1326778"/>
            <a:ext cx="2695935" cy="72402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a:stCxn id="8" idx="2"/>
            <a:endCxn id="9" idx="0"/>
          </p:cNvCxnSpPr>
          <p:nvPr/>
        </p:nvCxnSpPr>
        <p:spPr>
          <a:xfrm>
            <a:off x="2238944" y="2770801"/>
            <a:ext cx="0" cy="374649"/>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6667186" y="2770801"/>
            <a:ext cx="231775" cy="4873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22427600"/>
      </p:ext>
    </p:extLst>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36313" y="332656"/>
            <a:ext cx="4474840" cy="1426170"/>
          </a:xfrm>
          <a:ln>
            <a:solidFill>
              <a:schemeClr val="tx1"/>
            </a:solidFill>
          </a:ln>
        </p:spPr>
        <p:txBody>
          <a:bodyPr>
            <a:normAutofit/>
          </a:bodyPr>
          <a:lstStyle/>
          <a:p>
            <a:r>
              <a:rPr lang="ar-IQ" b="1" dirty="0">
                <a:solidFill>
                  <a:srgbClr val="FF0000"/>
                </a:solidFill>
              </a:rPr>
              <a:t>اقسام المفهوم </a:t>
            </a:r>
            <a:r>
              <a:rPr lang="ar-IQ" b="1" dirty="0" smtClean="0">
                <a:solidFill>
                  <a:srgbClr val="FF0000"/>
                </a:solidFill>
              </a:rPr>
              <a:t>الكلي</a:t>
            </a:r>
            <a:endParaRPr lang="en-US" sz="8000" b="1" dirty="0">
              <a:solidFill>
                <a:srgbClr val="FF0000"/>
              </a:solidFill>
            </a:endParaRPr>
          </a:p>
        </p:txBody>
      </p:sp>
      <p:sp>
        <p:nvSpPr>
          <p:cNvPr id="5" name="Title 1"/>
          <p:cNvSpPr txBox="1">
            <a:spLocks/>
          </p:cNvSpPr>
          <p:nvPr/>
        </p:nvSpPr>
        <p:spPr>
          <a:xfrm>
            <a:off x="467544" y="2309377"/>
            <a:ext cx="3600000" cy="2662943"/>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الكلي المشكك</a:t>
            </a:r>
          </a:p>
          <a:p>
            <a:pPr rtl="1"/>
            <a:endParaRPr lang="ar-IQ" b="1" dirty="0" smtClean="0"/>
          </a:p>
          <a:p>
            <a:pPr rtl="1"/>
            <a:r>
              <a:rPr lang="ar-IQ" sz="3600" b="1" dirty="0" smtClean="0">
                <a:solidFill>
                  <a:srgbClr val="FF0000"/>
                </a:solidFill>
              </a:rPr>
              <a:t>هو الكلي الذي ينطبق على مصاديقه بالتفاوت </a:t>
            </a:r>
          </a:p>
          <a:p>
            <a:pPr rtl="1"/>
            <a:r>
              <a:rPr lang="ar-IQ" sz="3600" b="1" dirty="0" smtClean="0">
                <a:solidFill>
                  <a:srgbClr val="7030A0"/>
                </a:solidFill>
              </a:rPr>
              <a:t>مثل</a:t>
            </a:r>
            <a:r>
              <a:rPr lang="ar-IQ" sz="3600" b="1" dirty="0" smtClean="0">
                <a:solidFill>
                  <a:srgbClr val="FF0000"/>
                </a:solidFill>
              </a:rPr>
              <a:t> </a:t>
            </a:r>
          </a:p>
          <a:p>
            <a:pPr rtl="1"/>
            <a:endParaRPr lang="ar-IQ" sz="3600" b="1" dirty="0" smtClean="0">
              <a:solidFill>
                <a:srgbClr val="FF0000"/>
              </a:solidFill>
            </a:endParaRPr>
          </a:p>
          <a:p>
            <a:pPr rtl="1"/>
            <a:r>
              <a:rPr lang="ar-IQ" sz="3600" b="1" dirty="0" smtClean="0">
                <a:solidFill>
                  <a:srgbClr val="002060"/>
                </a:solidFill>
              </a:rPr>
              <a:t>الوجود ، البياض</a:t>
            </a:r>
            <a:endParaRPr lang="en-US" sz="3600" dirty="0">
              <a:solidFill>
                <a:srgbClr val="C00000"/>
              </a:solidFill>
            </a:endParaRPr>
          </a:p>
        </p:txBody>
      </p:sp>
      <p:sp>
        <p:nvSpPr>
          <p:cNvPr id="6" name="Title 1"/>
          <p:cNvSpPr txBox="1">
            <a:spLocks/>
          </p:cNvSpPr>
          <p:nvPr/>
        </p:nvSpPr>
        <p:spPr>
          <a:xfrm>
            <a:off x="4770685" y="2315018"/>
            <a:ext cx="3600000" cy="2657302"/>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الكلي المتواطئ</a:t>
            </a:r>
          </a:p>
          <a:p>
            <a:pPr rtl="1"/>
            <a:endParaRPr lang="ar-IQ" b="1" dirty="0" smtClean="0"/>
          </a:p>
          <a:p>
            <a:pPr rtl="1"/>
            <a:r>
              <a:rPr lang="ar-IQ" sz="3600" b="1" dirty="0" smtClean="0">
                <a:solidFill>
                  <a:srgbClr val="FF0000"/>
                </a:solidFill>
              </a:rPr>
              <a:t>هو الكلي الذي ينطبق على مصاديقه بالتساوي </a:t>
            </a:r>
          </a:p>
          <a:p>
            <a:pPr rtl="1"/>
            <a:r>
              <a:rPr lang="ar-IQ" sz="3600" b="1" dirty="0" smtClean="0">
                <a:solidFill>
                  <a:srgbClr val="7030A0"/>
                </a:solidFill>
              </a:rPr>
              <a:t>مثل</a:t>
            </a:r>
          </a:p>
          <a:p>
            <a:pPr rtl="1"/>
            <a:endParaRPr lang="ar-IQ" sz="3600" b="1" dirty="0" smtClean="0">
              <a:solidFill>
                <a:srgbClr val="FF0000"/>
              </a:solidFill>
            </a:endParaRPr>
          </a:p>
          <a:p>
            <a:pPr rtl="1"/>
            <a:r>
              <a:rPr lang="ar-IQ" sz="3600" b="1" dirty="0" smtClean="0">
                <a:solidFill>
                  <a:srgbClr val="002060"/>
                </a:solidFill>
              </a:rPr>
              <a:t>الانسان ، الذهب</a:t>
            </a:r>
            <a:endParaRPr lang="en-US" sz="3600" dirty="0">
              <a:solidFill>
                <a:srgbClr val="C00000"/>
              </a:solidFill>
            </a:endParaRPr>
          </a:p>
        </p:txBody>
      </p:sp>
      <p:cxnSp>
        <p:nvCxnSpPr>
          <p:cNvPr id="7" name="Straight Arrow Connector 6"/>
          <p:cNvCxnSpPr>
            <a:stCxn id="2" idx="2"/>
            <a:endCxn id="5" idx="0"/>
          </p:cNvCxnSpPr>
          <p:nvPr/>
        </p:nvCxnSpPr>
        <p:spPr>
          <a:xfrm flipH="1">
            <a:off x="2267544" y="1758826"/>
            <a:ext cx="2206189" cy="550551"/>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a:stCxn id="2" idx="2"/>
            <a:endCxn id="6" idx="0"/>
          </p:cNvCxnSpPr>
          <p:nvPr/>
        </p:nvCxnSpPr>
        <p:spPr>
          <a:xfrm>
            <a:off x="4473733" y="1758826"/>
            <a:ext cx="2096952" cy="556192"/>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0" name="TextBox 9"/>
          <p:cNvSpPr txBox="1"/>
          <p:nvPr/>
        </p:nvSpPr>
        <p:spPr>
          <a:xfrm>
            <a:off x="179512" y="5307744"/>
            <a:ext cx="4824536" cy="1550256"/>
          </a:xfrm>
          <a:prstGeom prst="rect">
            <a:avLst/>
          </a:prstGeom>
          <a:ln>
            <a:noFill/>
          </a:ln>
          <a:effectLst>
            <a:outerShdw sx="1000" sy="1000" algn="ctr" rotWithShape="0">
              <a:srgbClr val="00B0F0"/>
            </a:outerShdw>
          </a:effectLst>
        </p:spPr>
        <p:txBody>
          <a:bodyPr vert="horz" wrap="square" lIns="91440" tIns="45720" rIns="91440" bIns="45720" rtlCol="0" anchor="ctr">
            <a:normAutofit fontScale="85000" lnSpcReduction="10000"/>
          </a:bodyPr>
          <a:lstStyle/>
          <a:p>
            <a:pPr rtl="1"/>
            <a:r>
              <a:rPr lang="ar-IQ" sz="3200" i="1" dirty="0" smtClean="0">
                <a:solidFill>
                  <a:srgbClr val="0070C0"/>
                </a:solidFill>
              </a:rPr>
              <a:t>وجود الخالق يختلف عن وجود المخلوق ووجود العلة متقدم على وجود المعلول وبياض الثلج اشد من بياض القرطاس</a:t>
            </a:r>
            <a:endParaRPr lang="en-US" sz="3200" i="1" dirty="0" smtClean="0">
              <a:solidFill>
                <a:srgbClr val="0070C0"/>
              </a:solidFill>
            </a:endParaRPr>
          </a:p>
        </p:txBody>
      </p:sp>
      <p:sp>
        <p:nvSpPr>
          <p:cNvPr id="14" name="TextBox 13"/>
          <p:cNvSpPr txBox="1"/>
          <p:nvPr/>
        </p:nvSpPr>
        <p:spPr>
          <a:xfrm>
            <a:off x="5868144" y="5397690"/>
            <a:ext cx="3050595" cy="1361615"/>
          </a:xfrm>
          <a:prstGeom prst="rect">
            <a:avLst/>
          </a:prstGeom>
          <a:ln>
            <a:noFill/>
          </a:ln>
          <a:effectLst>
            <a:outerShdw sx="1000" sy="1000" algn="ctr" rotWithShape="0">
              <a:srgbClr val="00B0F0"/>
            </a:outerShdw>
          </a:effectLst>
        </p:spPr>
        <p:txBody>
          <a:bodyPr vert="horz" wrap="square" lIns="91440" tIns="45720" rIns="91440" bIns="45720" rtlCol="0" anchor="ctr">
            <a:normAutofit/>
          </a:bodyPr>
          <a:lstStyle/>
          <a:p>
            <a:pPr algn="r" rtl="1"/>
            <a:r>
              <a:rPr lang="ar-IQ" sz="3200" i="1" dirty="0" smtClean="0">
                <a:solidFill>
                  <a:srgbClr val="0070C0"/>
                </a:solidFill>
              </a:rPr>
              <a:t>محمد وجعفر وزيد متساوين في الانسانية</a:t>
            </a:r>
            <a:endParaRPr lang="en-US" sz="3200" i="1" dirty="0" smtClean="0">
              <a:solidFill>
                <a:srgbClr val="0070C0"/>
              </a:solidFill>
            </a:endParaRPr>
          </a:p>
        </p:txBody>
      </p:sp>
      <p:cxnSp>
        <p:nvCxnSpPr>
          <p:cNvPr id="16" name="Curved Connector 15"/>
          <p:cNvCxnSpPr>
            <a:stCxn id="6" idx="2"/>
          </p:cNvCxnSpPr>
          <p:nvPr/>
        </p:nvCxnSpPr>
        <p:spPr>
          <a:xfrm rot="16200000" flipH="1">
            <a:off x="6451014" y="5091990"/>
            <a:ext cx="688928" cy="449587"/>
          </a:xfrm>
          <a:prstGeom prst="curvedConnector3">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8" name="Curved Connector 17"/>
          <p:cNvCxnSpPr/>
          <p:nvPr/>
        </p:nvCxnSpPr>
        <p:spPr>
          <a:xfrm rot="16200000" flipH="1">
            <a:off x="2643460" y="5028651"/>
            <a:ext cx="544912" cy="432248"/>
          </a:xfrm>
          <a:prstGeom prst="curvedConnector3">
            <a:avLst/>
          </a:prstGeom>
          <a:ln w="1905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88181780"/>
      </p:ext>
    </p:extLst>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88491" y="116632"/>
            <a:ext cx="8948003" cy="1440160"/>
          </a:xfrm>
        </p:spPr>
        <p:txBody>
          <a:bodyPr>
            <a:normAutofit fontScale="90000"/>
          </a:bodyPr>
          <a:lstStyle/>
          <a:p>
            <a:pPr rtl="1"/>
            <a:r>
              <a:rPr lang="ar-IQ" b="1" dirty="0" smtClean="0"/>
              <a:t>النسب الاربع</a:t>
            </a:r>
            <a:r>
              <a:rPr lang="ar-IQ" sz="4000" b="1" dirty="0" smtClean="0">
                <a:solidFill>
                  <a:schemeClr val="accent3">
                    <a:lumMod val="75000"/>
                  </a:schemeClr>
                </a:solidFill>
              </a:rPr>
              <a:t/>
            </a:r>
            <a:br>
              <a:rPr lang="ar-IQ" sz="4000" b="1" dirty="0" smtClean="0">
                <a:solidFill>
                  <a:schemeClr val="accent3">
                    <a:lumMod val="75000"/>
                  </a:schemeClr>
                </a:solidFill>
              </a:rPr>
            </a:br>
            <a:r>
              <a:rPr lang="ar-IQ" sz="3600" b="1" dirty="0" smtClean="0">
                <a:solidFill>
                  <a:schemeClr val="accent3">
                    <a:lumMod val="75000"/>
                  </a:schemeClr>
                </a:solidFill>
              </a:rPr>
              <a:t>ويراد بها النسبة بين الكليين في مجال انطباق كل واحد منهما على مصاديق اخر</a:t>
            </a:r>
            <a:endParaRPr lang="en-US" sz="3600" dirty="0">
              <a:solidFill>
                <a:schemeClr val="accent3">
                  <a:lumMod val="75000"/>
                </a:schemeClr>
              </a:solidFill>
            </a:endParaRPr>
          </a:p>
        </p:txBody>
      </p:sp>
      <p:sp>
        <p:nvSpPr>
          <p:cNvPr id="5" name="Title 1"/>
          <p:cNvSpPr txBox="1">
            <a:spLocks/>
          </p:cNvSpPr>
          <p:nvPr/>
        </p:nvSpPr>
        <p:spPr>
          <a:xfrm>
            <a:off x="88490" y="1700808"/>
            <a:ext cx="8948005" cy="2232248"/>
          </a:xfrm>
          <a:prstGeom prst="rect">
            <a:avLst/>
          </a:prstGeom>
          <a:ln>
            <a:solidFill>
              <a:schemeClr val="tx1"/>
            </a:solidFill>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t>مثال:</a:t>
            </a:r>
          </a:p>
          <a:p>
            <a:pPr rtl="1"/>
            <a:r>
              <a:rPr lang="ar-IQ" sz="4000" b="1" dirty="0" smtClean="0">
                <a:solidFill>
                  <a:srgbClr val="FF0000"/>
                </a:solidFill>
              </a:rPr>
              <a:t>النسبة بين الطائر والحيوان هي ان الحيوان ينطبق على كل مصاديق الطائر، </a:t>
            </a:r>
          </a:p>
          <a:p>
            <a:pPr rtl="1"/>
            <a:r>
              <a:rPr lang="ar-IQ" sz="4000" b="1" dirty="0" smtClean="0">
                <a:solidFill>
                  <a:srgbClr val="002060"/>
                </a:solidFill>
              </a:rPr>
              <a:t>والطائر ينطبق على بعض مصاديق الحيوان (وهي مصاديق الطائر نفسه)</a:t>
            </a:r>
          </a:p>
        </p:txBody>
      </p:sp>
      <p:sp>
        <p:nvSpPr>
          <p:cNvPr id="7" name="Title 1"/>
          <p:cNvSpPr txBox="1">
            <a:spLocks/>
          </p:cNvSpPr>
          <p:nvPr/>
        </p:nvSpPr>
        <p:spPr>
          <a:xfrm>
            <a:off x="88491" y="4725144"/>
            <a:ext cx="8948005" cy="149817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00B050"/>
                </a:solidFill>
              </a:rPr>
              <a:t>وهنالك اربع نسب بين الكليين كما موضح ادناه</a:t>
            </a:r>
          </a:p>
          <a:p>
            <a:pPr rtl="1"/>
            <a:endParaRPr lang="en-US" sz="3200" dirty="0"/>
          </a:p>
        </p:txBody>
      </p:sp>
    </p:spTree>
    <p:extLst>
      <p:ext uri="{BB962C8B-B14F-4D97-AF65-F5344CB8AC3E}">
        <p14:creationId xmlns:p14="http://schemas.microsoft.com/office/powerpoint/2010/main" val="2352765759"/>
      </p:ext>
    </p:extLst>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2178" y="404664"/>
            <a:ext cx="8560302" cy="2160240"/>
          </a:xfrm>
          <a:ln>
            <a:solidFill>
              <a:schemeClr val="tx1"/>
            </a:solidFill>
          </a:ln>
        </p:spPr>
        <p:txBody>
          <a:bodyPr>
            <a:normAutofit/>
          </a:bodyPr>
          <a:lstStyle/>
          <a:p>
            <a:pPr algn="r" rtl="1"/>
            <a:r>
              <a:rPr lang="ar-IQ" b="1" dirty="0" smtClean="0"/>
              <a:t>اولا:التساوي:</a:t>
            </a:r>
            <a:br>
              <a:rPr lang="ar-IQ" b="1" dirty="0" smtClean="0"/>
            </a:br>
            <a:r>
              <a:rPr lang="ar-IQ" sz="4000" b="1" dirty="0" smtClean="0">
                <a:solidFill>
                  <a:srgbClr val="C00000"/>
                </a:solidFill>
              </a:rPr>
              <a:t>وتقع هذه النسبة بين الكليين اللذين ينطبق كل واحد منهما على جميع مصاديق الاخر</a:t>
            </a:r>
            <a:endParaRPr lang="en-US" sz="4000" dirty="0">
              <a:solidFill>
                <a:srgbClr val="C00000"/>
              </a:solidFill>
            </a:endParaRPr>
          </a:p>
        </p:txBody>
      </p:sp>
      <p:sp>
        <p:nvSpPr>
          <p:cNvPr id="5" name="Title 1"/>
          <p:cNvSpPr txBox="1">
            <a:spLocks/>
          </p:cNvSpPr>
          <p:nvPr/>
        </p:nvSpPr>
        <p:spPr>
          <a:xfrm>
            <a:off x="154360" y="2813496"/>
            <a:ext cx="8568952" cy="3495824"/>
          </a:xfrm>
          <a:prstGeom prst="rect">
            <a:avLst/>
          </a:prstGeom>
          <a:ln>
            <a:solidFill>
              <a:schemeClr val="tx1"/>
            </a:solidFill>
          </a:ln>
        </p:spPr>
        <p:txBody>
          <a:bodyPr vert="horz" lIns="91440" tIns="45720" rIns="91440" bIns="45720" rtlCol="0" anchor="ctr">
            <a:normAutofit fontScale="2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p>
          <a:p>
            <a:pPr rtl="1"/>
            <a:endParaRPr lang="ar-IQ" sz="16000" b="1" dirty="0"/>
          </a:p>
          <a:p>
            <a:pPr algn="just" rtl="1"/>
            <a:r>
              <a:rPr lang="ar-IQ" sz="16000" b="1" dirty="0" smtClean="0"/>
              <a:t>مثل: </a:t>
            </a:r>
          </a:p>
          <a:p>
            <a:pPr algn="just" rtl="1"/>
            <a:r>
              <a:rPr lang="ar-IQ" sz="14400" b="1" dirty="0" smtClean="0">
                <a:solidFill>
                  <a:srgbClr val="C00000"/>
                </a:solidFill>
              </a:rPr>
              <a:t>الانسان والناطق</a:t>
            </a:r>
          </a:p>
          <a:p>
            <a:pPr algn="just" rtl="1"/>
            <a:r>
              <a:rPr lang="ar-IQ" sz="14400" b="1" dirty="0" smtClean="0">
                <a:solidFill>
                  <a:srgbClr val="002060"/>
                </a:solidFill>
              </a:rPr>
              <a:t>........الانسان ينطبق على كل مصاديق الناطق</a:t>
            </a:r>
          </a:p>
          <a:p>
            <a:pPr algn="just" rtl="1"/>
            <a:r>
              <a:rPr lang="ar-IQ" sz="14400" b="1" dirty="0" smtClean="0">
                <a:solidFill>
                  <a:srgbClr val="FF0000"/>
                </a:solidFill>
              </a:rPr>
              <a:t>........مفهوم الناطق ينطبق على كل مصاديق الانسان</a:t>
            </a:r>
          </a:p>
          <a:p>
            <a:pPr algn="just" rtl="1"/>
            <a:r>
              <a:rPr lang="ar-IQ" sz="14400" b="1" dirty="0" smtClean="0">
                <a:solidFill>
                  <a:srgbClr val="00B050"/>
                </a:solidFill>
              </a:rPr>
              <a:t>فيقال</a:t>
            </a:r>
          </a:p>
          <a:p>
            <a:pPr algn="just" rtl="1"/>
            <a:r>
              <a:rPr lang="ar-IQ" sz="14400" b="1" dirty="0" smtClean="0">
                <a:solidFill>
                  <a:srgbClr val="C00000"/>
                </a:solidFill>
              </a:rPr>
              <a:t>كل انسان ناطق .....و</a:t>
            </a:r>
          </a:p>
          <a:p>
            <a:pPr algn="just" rtl="1"/>
            <a:r>
              <a:rPr lang="ar-IQ" sz="14400" b="1" dirty="0" smtClean="0">
                <a:solidFill>
                  <a:srgbClr val="FF0000"/>
                </a:solidFill>
              </a:rPr>
              <a:t>كل ناطق انسان</a:t>
            </a:r>
          </a:p>
          <a:p>
            <a:pPr rtl="1"/>
            <a:endParaRPr lang="en-US" sz="5800" dirty="0"/>
          </a:p>
          <a:p>
            <a:pPr rtl="1"/>
            <a:endParaRPr lang="ar-IQ" b="1" dirty="0" smtClean="0"/>
          </a:p>
          <a:p>
            <a:pPr rtl="1"/>
            <a:endParaRPr lang="en-US" sz="4000" dirty="0">
              <a:solidFill>
                <a:srgbClr val="FF0000"/>
              </a:solidFill>
            </a:endParaRPr>
          </a:p>
        </p:txBody>
      </p:sp>
    </p:spTree>
    <p:extLst>
      <p:ext uri="{BB962C8B-B14F-4D97-AF65-F5344CB8AC3E}">
        <p14:creationId xmlns:p14="http://schemas.microsoft.com/office/powerpoint/2010/main" val="443630160"/>
      </p:ext>
    </p:extLst>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2178" y="404664"/>
            <a:ext cx="8560302" cy="2160240"/>
          </a:xfrm>
          <a:ln>
            <a:solidFill>
              <a:schemeClr val="tx1"/>
            </a:solidFill>
          </a:ln>
        </p:spPr>
        <p:txBody>
          <a:bodyPr>
            <a:normAutofit/>
          </a:bodyPr>
          <a:lstStyle/>
          <a:p>
            <a:pPr algn="r" rtl="1"/>
            <a:r>
              <a:rPr lang="ar-IQ" b="1" dirty="0" smtClean="0"/>
              <a:t>ثانيا:التباين:</a:t>
            </a:r>
            <a:br>
              <a:rPr lang="ar-IQ" b="1" dirty="0" smtClean="0"/>
            </a:br>
            <a:r>
              <a:rPr lang="ar-IQ" sz="4000" b="1" dirty="0" smtClean="0">
                <a:solidFill>
                  <a:srgbClr val="C00000"/>
                </a:solidFill>
              </a:rPr>
              <a:t>وتقع هذه النسبة بين الكليين اللذين لاينطبق كل واحد منهما على شئ من مصاديق الاخر</a:t>
            </a:r>
            <a:endParaRPr lang="en-US" sz="4000" dirty="0">
              <a:solidFill>
                <a:srgbClr val="C00000"/>
              </a:solidFill>
            </a:endParaRPr>
          </a:p>
        </p:txBody>
      </p:sp>
      <p:sp>
        <p:nvSpPr>
          <p:cNvPr id="5" name="Title 1"/>
          <p:cNvSpPr txBox="1">
            <a:spLocks/>
          </p:cNvSpPr>
          <p:nvPr/>
        </p:nvSpPr>
        <p:spPr>
          <a:xfrm>
            <a:off x="154360" y="2813496"/>
            <a:ext cx="8882136" cy="3495824"/>
          </a:xfrm>
          <a:prstGeom prst="rect">
            <a:avLst/>
          </a:prstGeom>
          <a:ln>
            <a:solidFill>
              <a:schemeClr val="tx1"/>
            </a:solidFill>
          </a:ln>
        </p:spPr>
        <p:txBody>
          <a:bodyPr vert="horz" lIns="91440" tIns="45720" rIns="91440" bIns="45720" rtlCol="0" anchor="ctr">
            <a:normAutofit fontScale="2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p>
          <a:p>
            <a:pPr rtl="1"/>
            <a:endParaRPr lang="ar-IQ" sz="16000" b="1" dirty="0"/>
          </a:p>
          <a:p>
            <a:pPr algn="just" rtl="1"/>
            <a:r>
              <a:rPr lang="ar-IQ" sz="16000" b="1" dirty="0" smtClean="0"/>
              <a:t>مثل: </a:t>
            </a:r>
          </a:p>
          <a:p>
            <a:pPr algn="just" rtl="1"/>
            <a:r>
              <a:rPr lang="ar-IQ" sz="14400" b="1" dirty="0" smtClean="0">
                <a:solidFill>
                  <a:srgbClr val="C00000"/>
                </a:solidFill>
              </a:rPr>
              <a:t>الحيوان والجماد</a:t>
            </a:r>
          </a:p>
          <a:p>
            <a:pPr algn="just" rtl="1"/>
            <a:r>
              <a:rPr lang="ar-IQ" sz="14400" b="1" dirty="0" smtClean="0">
                <a:solidFill>
                  <a:srgbClr val="002060"/>
                </a:solidFill>
              </a:rPr>
              <a:t>....ان مفهوم الحيوان لاينطبق على شئ من مصاديق الجماد</a:t>
            </a:r>
          </a:p>
          <a:p>
            <a:pPr algn="just" rtl="1"/>
            <a:r>
              <a:rPr lang="ar-IQ" sz="14400" b="1" dirty="0" smtClean="0">
                <a:solidFill>
                  <a:srgbClr val="FF0000"/>
                </a:solidFill>
              </a:rPr>
              <a:t>........مفهوم الجماد لاينطبق على شئ من مصاديق الحيوان</a:t>
            </a:r>
          </a:p>
          <a:p>
            <a:pPr algn="just" rtl="1"/>
            <a:r>
              <a:rPr lang="ar-IQ" sz="14400" b="1" dirty="0" smtClean="0">
                <a:solidFill>
                  <a:srgbClr val="00B050"/>
                </a:solidFill>
              </a:rPr>
              <a:t>فيقال</a:t>
            </a:r>
          </a:p>
          <a:p>
            <a:pPr algn="just" rtl="1"/>
            <a:r>
              <a:rPr lang="ar-IQ" sz="14400" b="1" dirty="0" smtClean="0">
                <a:solidFill>
                  <a:srgbClr val="C00000"/>
                </a:solidFill>
              </a:rPr>
              <a:t>لاشئ من الحيوان بجماد .....و</a:t>
            </a:r>
          </a:p>
          <a:p>
            <a:pPr algn="just" rtl="1"/>
            <a:r>
              <a:rPr lang="ar-IQ" sz="14400" b="1" dirty="0" smtClean="0">
                <a:solidFill>
                  <a:srgbClr val="FF0000"/>
                </a:solidFill>
              </a:rPr>
              <a:t>لاشئ من الجماد بحيوان</a:t>
            </a:r>
          </a:p>
          <a:p>
            <a:pPr rtl="1"/>
            <a:endParaRPr lang="en-US" sz="5800" dirty="0"/>
          </a:p>
          <a:p>
            <a:pPr rtl="1"/>
            <a:endParaRPr lang="ar-IQ" b="1" dirty="0" smtClean="0"/>
          </a:p>
          <a:p>
            <a:pPr rtl="1"/>
            <a:endParaRPr lang="en-US" sz="4000" dirty="0">
              <a:solidFill>
                <a:srgbClr val="FF0000"/>
              </a:solidFill>
            </a:endParaRPr>
          </a:p>
        </p:txBody>
      </p:sp>
    </p:spTree>
    <p:extLst>
      <p:ext uri="{BB962C8B-B14F-4D97-AF65-F5344CB8AC3E}">
        <p14:creationId xmlns:p14="http://schemas.microsoft.com/office/powerpoint/2010/main" val="2474775541"/>
      </p:ext>
    </p:extLst>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2178" y="404664"/>
            <a:ext cx="8560302" cy="2160240"/>
          </a:xfrm>
          <a:ln>
            <a:solidFill>
              <a:schemeClr val="tx1"/>
            </a:solidFill>
          </a:ln>
        </p:spPr>
        <p:txBody>
          <a:bodyPr>
            <a:normAutofit fontScale="90000"/>
          </a:bodyPr>
          <a:lstStyle/>
          <a:p>
            <a:pPr algn="r" rtl="1"/>
            <a:r>
              <a:rPr lang="ar-IQ" b="1" dirty="0" smtClean="0"/>
              <a:t>ثالثا:العموم والخصوص مطلقا:</a:t>
            </a:r>
            <a:br>
              <a:rPr lang="ar-IQ" b="1" dirty="0" smtClean="0"/>
            </a:br>
            <a:r>
              <a:rPr lang="ar-IQ" sz="4000" b="1" dirty="0" smtClean="0">
                <a:solidFill>
                  <a:srgbClr val="C00000"/>
                </a:solidFill>
              </a:rPr>
              <a:t>وتقع هذه النسبة بين الكليين اللذين ينطبق احدهما على جميع مصاديق الاخر،وينطبق الاخر على بعض مصاديقه</a:t>
            </a:r>
            <a:endParaRPr lang="en-US" sz="4000" dirty="0">
              <a:solidFill>
                <a:srgbClr val="C00000"/>
              </a:solidFill>
            </a:endParaRPr>
          </a:p>
        </p:txBody>
      </p:sp>
      <p:sp>
        <p:nvSpPr>
          <p:cNvPr id="5" name="Title 1"/>
          <p:cNvSpPr txBox="1">
            <a:spLocks/>
          </p:cNvSpPr>
          <p:nvPr/>
        </p:nvSpPr>
        <p:spPr>
          <a:xfrm>
            <a:off x="154360" y="2813496"/>
            <a:ext cx="8568952" cy="3495824"/>
          </a:xfrm>
          <a:prstGeom prst="rect">
            <a:avLst/>
          </a:prstGeom>
          <a:ln>
            <a:solidFill>
              <a:schemeClr val="tx1"/>
            </a:solidFill>
          </a:ln>
        </p:spPr>
        <p:txBody>
          <a:bodyPr vert="horz" lIns="91440" tIns="45720" rIns="91440" bIns="45720" rtlCol="0" anchor="ctr">
            <a:normAutofit fontScale="2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p>
          <a:p>
            <a:pPr rtl="1"/>
            <a:endParaRPr lang="ar-IQ" sz="16000" b="1" dirty="0"/>
          </a:p>
          <a:p>
            <a:pPr algn="just" rtl="1"/>
            <a:r>
              <a:rPr lang="ar-IQ" sz="16000" b="1" dirty="0" smtClean="0"/>
              <a:t>مثل: </a:t>
            </a:r>
          </a:p>
          <a:p>
            <a:pPr algn="just" rtl="1"/>
            <a:r>
              <a:rPr lang="ar-IQ" sz="14400" b="1" dirty="0" smtClean="0">
                <a:solidFill>
                  <a:srgbClr val="C00000"/>
                </a:solidFill>
              </a:rPr>
              <a:t>الحيوان والطائر</a:t>
            </a:r>
          </a:p>
          <a:p>
            <a:pPr algn="just" rtl="1"/>
            <a:r>
              <a:rPr lang="ar-IQ" sz="14400" b="1" dirty="0" smtClean="0">
                <a:solidFill>
                  <a:srgbClr val="002060"/>
                </a:solidFill>
              </a:rPr>
              <a:t>........مفهوم الحيوان ينطبق على كل مصاديق الطائر</a:t>
            </a:r>
          </a:p>
          <a:p>
            <a:pPr algn="just" rtl="1"/>
            <a:r>
              <a:rPr lang="ar-IQ" sz="14400" b="1" dirty="0" smtClean="0">
                <a:solidFill>
                  <a:srgbClr val="FF0000"/>
                </a:solidFill>
              </a:rPr>
              <a:t>........مفهوم الطائر لاينطبق على بعض مصاديق الحيوان</a:t>
            </a:r>
          </a:p>
          <a:p>
            <a:pPr algn="just" rtl="1"/>
            <a:r>
              <a:rPr lang="ar-IQ" sz="14400" b="1" dirty="0" smtClean="0">
                <a:solidFill>
                  <a:srgbClr val="00B050"/>
                </a:solidFill>
              </a:rPr>
              <a:t>فيقال</a:t>
            </a:r>
          </a:p>
          <a:p>
            <a:pPr algn="just" rtl="1"/>
            <a:r>
              <a:rPr lang="ar-IQ" sz="14400" b="1" dirty="0" smtClean="0">
                <a:solidFill>
                  <a:srgbClr val="C00000"/>
                </a:solidFill>
              </a:rPr>
              <a:t>كل طائر حيوان  .....و</a:t>
            </a:r>
          </a:p>
          <a:p>
            <a:pPr algn="just" rtl="1"/>
            <a:r>
              <a:rPr lang="ar-IQ" sz="14400" b="1" dirty="0" smtClean="0">
                <a:solidFill>
                  <a:srgbClr val="FF0000"/>
                </a:solidFill>
              </a:rPr>
              <a:t>بعض الحيوان طائر</a:t>
            </a:r>
          </a:p>
          <a:p>
            <a:pPr rtl="1"/>
            <a:endParaRPr lang="en-US" sz="5800" dirty="0"/>
          </a:p>
          <a:p>
            <a:pPr rtl="1"/>
            <a:endParaRPr lang="ar-IQ" b="1" dirty="0" smtClean="0"/>
          </a:p>
          <a:p>
            <a:pPr rtl="1"/>
            <a:endParaRPr lang="en-US" sz="4000" dirty="0">
              <a:solidFill>
                <a:srgbClr val="FF0000"/>
              </a:solidFill>
            </a:endParaRPr>
          </a:p>
        </p:txBody>
      </p:sp>
    </p:spTree>
    <p:extLst>
      <p:ext uri="{BB962C8B-B14F-4D97-AF65-F5344CB8AC3E}">
        <p14:creationId xmlns:p14="http://schemas.microsoft.com/office/powerpoint/2010/main" val="2474775541"/>
      </p:ext>
    </p:extLst>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32178" y="404664"/>
            <a:ext cx="8560302" cy="2160240"/>
          </a:xfrm>
          <a:ln>
            <a:solidFill>
              <a:schemeClr val="tx1"/>
            </a:solidFill>
          </a:ln>
        </p:spPr>
        <p:txBody>
          <a:bodyPr>
            <a:normAutofit fontScale="90000"/>
          </a:bodyPr>
          <a:lstStyle/>
          <a:p>
            <a:pPr algn="r" rtl="1"/>
            <a:r>
              <a:rPr lang="ar-IQ" b="1" dirty="0" smtClean="0"/>
              <a:t>رابعا:العموم والخصوص من وجه (اي من جانب):</a:t>
            </a:r>
            <a:br>
              <a:rPr lang="ar-IQ" b="1" dirty="0" smtClean="0"/>
            </a:br>
            <a:r>
              <a:rPr lang="ar-IQ" sz="4000" b="1" dirty="0" smtClean="0">
                <a:solidFill>
                  <a:srgbClr val="C00000"/>
                </a:solidFill>
              </a:rPr>
              <a:t>وتقع هذه النسبة بين الكليين اللذين ينطبق كل واحد منهما على بعض مصاديق الاخر،ويفترق كل منهما في الانطباق على مصاديق اخرى</a:t>
            </a:r>
            <a:endParaRPr lang="en-US" sz="4000" dirty="0">
              <a:solidFill>
                <a:srgbClr val="C00000"/>
              </a:solidFill>
            </a:endParaRPr>
          </a:p>
        </p:txBody>
      </p:sp>
      <p:sp>
        <p:nvSpPr>
          <p:cNvPr id="5" name="Title 1"/>
          <p:cNvSpPr txBox="1">
            <a:spLocks/>
          </p:cNvSpPr>
          <p:nvPr/>
        </p:nvSpPr>
        <p:spPr>
          <a:xfrm>
            <a:off x="154360" y="2636912"/>
            <a:ext cx="8568952" cy="403244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5400" b="1" dirty="0" smtClean="0"/>
              <a:t>مثل: </a:t>
            </a:r>
          </a:p>
          <a:p>
            <a:pPr rtl="1"/>
            <a:r>
              <a:rPr lang="ar-IQ" sz="5400" b="1" dirty="0" smtClean="0">
                <a:solidFill>
                  <a:srgbClr val="C00000"/>
                </a:solidFill>
              </a:rPr>
              <a:t>الحيوان والابيض</a:t>
            </a:r>
          </a:p>
          <a:p>
            <a:pPr rtl="1"/>
            <a:r>
              <a:rPr lang="ar-IQ" sz="4000" b="1" dirty="0" smtClean="0">
                <a:solidFill>
                  <a:srgbClr val="002060"/>
                </a:solidFill>
              </a:rPr>
              <a:t>كما في التفاصيل الموضحة (الشريحة اللاحقة) </a:t>
            </a:r>
          </a:p>
          <a:p>
            <a:pPr rtl="1"/>
            <a:endParaRPr lang="ar-IQ" b="1" dirty="0" smtClean="0"/>
          </a:p>
          <a:p>
            <a:pPr rtl="1"/>
            <a:endParaRPr lang="en-US" sz="4000" dirty="0">
              <a:solidFill>
                <a:srgbClr val="FF0000"/>
              </a:solidFill>
            </a:endParaRPr>
          </a:p>
        </p:txBody>
      </p:sp>
    </p:spTree>
    <p:extLst>
      <p:ext uri="{BB962C8B-B14F-4D97-AF65-F5344CB8AC3E}">
        <p14:creationId xmlns:p14="http://schemas.microsoft.com/office/powerpoint/2010/main" val="2474775541"/>
      </p:ext>
    </p:extLst>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Title 1"/>
          <p:cNvSpPr txBox="1">
            <a:spLocks/>
          </p:cNvSpPr>
          <p:nvPr/>
        </p:nvSpPr>
        <p:spPr>
          <a:xfrm>
            <a:off x="154360" y="0"/>
            <a:ext cx="8568952" cy="6669360"/>
          </a:xfrm>
          <a:prstGeom prst="rect">
            <a:avLst/>
          </a:prstGeom>
          <a:ln>
            <a:solidFill>
              <a:schemeClr val="tx1"/>
            </a:solidFill>
          </a:ln>
        </p:spPr>
        <p:txBody>
          <a:bodyPr vert="horz" lIns="91440" tIns="45720" rIns="91440" bIns="45720" rtlCol="0" anchor="ctr">
            <a:normAutofit fontScale="2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p>
          <a:p>
            <a:pPr rtl="1"/>
            <a:endParaRPr lang="ar-IQ" sz="16000" b="1" dirty="0"/>
          </a:p>
          <a:p>
            <a:pPr algn="just" rtl="1"/>
            <a:r>
              <a:rPr lang="ar-IQ" sz="16000" b="1" dirty="0" smtClean="0"/>
              <a:t>مثل:           </a:t>
            </a:r>
            <a:r>
              <a:rPr lang="ar-IQ" sz="14400" b="1" dirty="0" smtClean="0">
                <a:solidFill>
                  <a:srgbClr val="C00000"/>
                </a:solidFill>
              </a:rPr>
              <a:t>(الحيوان والابيض)</a:t>
            </a:r>
          </a:p>
          <a:p>
            <a:pPr algn="just" rtl="1"/>
            <a:endParaRPr lang="ar-IQ" sz="14400" b="1" dirty="0" smtClean="0">
              <a:solidFill>
                <a:srgbClr val="C00000"/>
              </a:solidFill>
            </a:endParaRPr>
          </a:p>
          <a:p>
            <a:pPr algn="just" rtl="1"/>
            <a:r>
              <a:rPr lang="ar-IQ" sz="11200" b="1" dirty="0" smtClean="0">
                <a:solidFill>
                  <a:schemeClr val="accent6">
                    <a:lumMod val="50000"/>
                  </a:schemeClr>
                </a:solidFill>
              </a:rPr>
              <a:t>مفهوم الحيوان ينطبق على بعض مصاديق الابيض (الحيوانات البيضاء)</a:t>
            </a:r>
          </a:p>
          <a:p>
            <a:pPr algn="just" rtl="1"/>
            <a:endParaRPr lang="ar-IQ" sz="11200" b="1" dirty="0" smtClean="0">
              <a:solidFill>
                <a:schemeClr val="accent6">
                  <a:lumMod val="50000"/>
                </a:schemeClr>
              </a:solidFill>
            </a:endParaRPr>
          </a:p>
          <a:p>
            <a:pPr algn="just" rtl="1"/>
            <a:r>
              <a:rPr lang="ar-IQ" sz="11200" b="1" dirty="0" smtClean="0">
                <a:solidFill>
                  <a:schemeClr val="accent6">
                    <a:lumMod val="50000"/>
                  </a:schemeClr>
                </a:solidFill>
              </a:rPr>
              <a:t>ويفترق عن مفهوم الابيض في انطباقه على الحيوانات غير البيضاء</a:t>
            </a:r>
          </a:p>
          <a:p>
            <a:pPr algn="just" rtl="1"/>
            <a:endParaRPr lang="ar-IQ" sz="11200" b="1" dirty="0" smtClean="0"/>
          </a:p>
          <a:p>
            <a:pPr algn="just" rtl="1"/>
            <a:r>
              <a:rPr lang="ar-IQ" sz="11200" b="1" dirty="0" smtClean="0">
                <a:solidFill>
                  <a:srgbClr val="002060"/>
                </a:solidFill>
              </a:rPr>
              <a:t>مفهوم الابيض ينطبق على بعض مصاديق الحيوان (الحيوانات البيضاء)</a:t>
            </a:r>
          </a:p>
          <a:p>
            <a:pPr algn="just" rtl="1"/>
            <a:endParaRPr lang="ar-IQ" sz="11200" b="1" dirty="0" smtClean="0">
              <a:solidFill>
                <a:srgbClr val="002060"/>
              </a:solidFill>
            </a:endParaRPr>
          </a:p>
          <a:p>
            <a:pPr algn="just" rtl="1"/>
            <a:r>
              <a:rPr lang="ar-IQ" sz="11200" b="1" dirty="0" smtClean="0">
                <a:solidFill>
                  <a:srgbClr val="002060"/>
                </a:solidFill>
              </a:rPr>
              <a:t>ويفترق عن مفهوم الحيوان في انطباقه على الاشياء البيضاء غير الحيوان</a:t>
            </a:r>
          </a:p>
          <a:p>
            <a:pPr algn="just" rtl="1"/>
            <a:endParaRPr lang="ar-IQ" sz="11200" b="1" dirty="0" smtClean="0">
              <a:solidFill>
                <a:srgbClr val="FF0000"/>
              </a:solidFill>
            </a:endParaRPr>
          </a:p>
          <a:p>
            <a:pPr algn="just" rtl="1"/>
            <a:r>
              <a:rPr lang="ar-IQ" sz="11200" b="1" dirty="0" smtClean="0">
                <a:solidFill>
                  <a:srgbClr val="FF0000"/>
                </a:solidFill>
              </a:rPr>
              <a:t>نقطة الالتقاء بين مفهومي الابيض والحيوان هي الحيوانات البيضاء</a:t>
            </a:r>
          </a:p>
          <a:p>
            <a:pPr algn="just" rtl="1"/>
            <a:endParaRPr lang="ar-IQ" sz="11200" b="1" dirty="0" smtClean="0">
              <a:solidFill>
                <a:srgbClr val="002060"/>
              </a:solidFill>
            </a:endParaRPr>
          </a:p>
          <a:p>
            <a:pPr algn="just" rtl="1"/>
            <a:r>
              <a:rPr lang="ar-IQ" sz="11200" b="1" dirty="0" smtClean="0">
                <a:solidFill>
                  <a:srgbClr val="002060"/>
                </a:solidFill>
              </a:rPr>
              <a:t>نقطة افتراق الحيوان عن الابيض هي الحيوانات غير البيضاء</a:t>
            </a:r>
          </a:p>
          <a:p>
            <a:pPr algn="just" rtl="1"/>
            <a:endParaRPr lang="ar-IQ" sz="11200" b="1" dirty="0" smtClean="0">
              <a:solidFill>
                <a:srgbClr val="C00000"/>
              </a:solidFill>
            </a:endParaRPr>
          </a:p>
          <a:p>
            <a:pPr algn="just" rtl="1"/>
            <a:r>
              <a:rPr lang="ar-IQ" sz="11200" b="1" dirty="0" smtClean="0">
                <a:solidFill>
                  <a:srgbClr val="C00000"/>
                </a:solidFill>
              </a:rPr>
              <a:t>نقطة افتراق الابيض عن الحيوان هي في الاشياء البيضاء غير الحيوان</a:t>
            </a:r>
          </a:p>
          <a:p>
            <a:pPr algn="just" rtl="1"/>
            <a:endParaRPr lang="ar-IQ" sz="11200" b="1" dirty="0" smtClean="0"/>
          </a:p>
          <a:p>
            <a:pPr algn="just" rtl="1"/>
            <a:r>
              <a:rPr lang="ar-IQ" sz="11200" b="1" dirty="0" smtClean="0"/>
              <a:t>يقال:</a:t>
            </a:r>
            <a:r>
              <a:rPr lang="ar-IQ" sz="11200" b="1" dirty="0" smtClean="0">
                <a:solidFill>
                  <a:srgbClr val="00B050"/>
                </a:solidFill>
              </a:rPr>
              <a:t> </a:t>
            </a:r>
            <a:r>
              <a:rPr lang="ar-IQ" sz="11200" b="1" dirty="0" smtClean="0">
                <a:solidFill>
                  <a:srgbClr val="FF0000"/>
                </a:solidFill>
              </a:rPr>
              <a:t>بعض الحيوان ابيض      بعض الحيوان ليس بابيض</a:t>
            </a:r>
          </a:p>
          <a:p>
            <a:pPr algn="just" rtl="1"/>
            <a:r>
              <a:rPr lang="ar-IQ" sz="11200" b="1" dirty="0" smtClean="0">
                <a:solidFill>
                  <a:srgbClr val="002060"/>
                </a:solidFill>
              </a:rPr>
              <a:t>      بعض الابيض حيوان       بعض الابيض ليس بحيوان</a:t>
            </a:r>
          </a:p>
          <a:p>
            <a:pPr rtl="1"/>
            <a:endParaRPr lang="en-US" sz="5800" dirty="0"/>
          </a:p>
          <a:p>
            <a:pPr rtl="1"/>
            <a:endParaRPr lang="ar-IQ" b="1" dirty="0" smtClean="0"/>
          </a:p>
          <a:p>
            <a:pPr rtl="1"/>
            <a:endParaRPr lang="en-US" sz="4000" dirty="0">
              <a:solidFill>
                <a:srgbClr val="FF0000"/>
              </a:solidFill>
            </a:endParaRPr>
          </a:p>
        </p:txBody>
      </p:sp>
    </p:spTree>
    <p:extLst>
      <p:ext uri="{BB962C8B-B14F-4D97-AF65-F5344CB8AC3E}">
        <p14:creationId xmlns:p14="http://schemas.microsoft.com/office/powerpoint/2010/main" val="1267433519"/>
      </p:ext>
    </p:extLst>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txBox="1">
            <a:spLocks/>
          </p:cNvSpPr>
          <p:nvPr/>
        </p:nvSpPr>
        <p:spPr>
          <a:xfrm>
            <a:off x="323528" y="260649"/>
            <a:ext cx="8568952" cy="1512167"/>
          </a:xfrm>
          <a:prstGeom prst="rect">
            <a:avLst/>
          </a:prstGeom>
          <a:ln>
            <a:solidFill>
              <a:schemeClr val="tx1"/>
            </a:solidFill>
          </a:ln>
        </p:spPr>
        <p:txBody>
          <a:bodyPr vert="horz" lIns="91440" tIns="45720" rIns="91440" bIns="45720" rtlCol="0" anchor="ctr">
            <a:normAutofit fontScale="2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p>
          <a:p>
            <a:pPr rtl="1"/>
            <a:endParaRPr lang="ar-IQ" b="1" dirty="0"/>
          </a:p>
          <a:p>
            <a:pPr rtl="1"/>
            <a:endParaRPr lang="ar-IQ" sz="6400" b="1" dirty="0" smtClean="0">
              <a:solidFill>
                <a:srgbClr val="FF0000"/>
              </a:solidFill>
            </a:endParaRPr>
          </a:p>
          <a:p>
            <a:pPr rtl="1"/>
            <a:r>
              <a:rPr lang="ar-IQ" sz="19200" b="1" dirty="0" smtClean="0">
                <a:solidFill>
                  <a:srgbClr val="FF0000"/>
                </a:solidFill>
              </a:rPr>
              <a:t>الكليات الخمس</a:t>
            </a:r>
          </a:p>
          <a:p>
            <a:pPr rtl="1"/>
            <a:r>
              <a:rPr lang="ar-IQ" sz="19200" b="1" dirty="0" smtClean="0">
                <a:solidFill>
                  <a:srgbClr val="C00000"/>
                </a:solidFill>
              </a:rPr>
              <a:t>وهي تقسم الى قسمين هما:</a:t>
            </a:r>
          </a:p>
          <a:p>
            <a:pPr rtl="1"/>
            <a:endParaRPr lang="ar-IQ" sz="6400" b="1" dirty="0" smtClean="0">
              <a:solidFill>
                <a:srgbClr val="FF0000"/>
              </a:solidFill>
            </a:endParaRPr>
          </a:p>
          <a:p>
            <a:pPr rtl="1"/>
            <a:endParaRPr lang="en-US" sz="5800" dirty="0"/>
          </a:p>
          <a:p>
            <a:pPr rtl="1"/>
            <a:endParaRPr lang="ar-IQ" b="1" dirty="0" smtClean="0"/>
          </a:p>
          <a:p>
            <a:pPr rtl="1"/>
            <a:endParaRPr lang="en-US" sz="4000" dirty="0">
              <a:solidFill>
                <a:srgbClr val="FF0000"/>
              </a:solidFill>
            </a:endParaRPr>
          </a:p>
        </p:txBody>
      </p:sp>
      <p:sp>
        <p:nvSpPr>
          <p:cNvPr id="6" name="Title 1"/>
          <p:cNvSpPr txBox="1">
            <a:spLocks/>
          </p:cNvSpPr>
          <p:nvPr/>
        </p:nvSpPr>
        <p:spPr>
          <a:xfrm>
            <a:off x="4608004" y="2356944"/>
            <a:ext cx="4356484" cy="4154611"/>
          </a:xfrm>
          <a:prstGeom prst="rect">
            <a:avLst/>
          </a:prstGeom>
          <a:ln>
            <a:solidFill>
              <a:schemeClr val="tx1"/>
            </a:solidFill>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sz="4600" b="1" dirty="0" smtClean="0"/>
              <a:t>الذاتي:</a:t>
            </a:r>
          </a:p>
          <a:p>
            <a:pPr algn="r" rtl="1"/>
            <a:r>
              <a:rPr lang="ar-IQ" sz="4000" b="1" dirty="0" smtClean="0">
                <a:solidFill>
                  <a:srgbClr val="C00000"/>
                </a:solidFill>
              </a:rPr>
              <a:t>هو الكلي الذي يعد حقيقة مستقلة او جزء حقيقة </a:t>
            </a:r>
          </a:p>
          <a:p>
            <a:pPr algn="r" rtl="1"/>
            <a:r>
              <a:rPr lang="ar-IQ" sz="4000" b="1" dirty="0" smtClean="0">
                <a:solidFill>
                  <a:srgbClr val="002060"/>
                </a:solidFill>
              </a:rPr>
              <a:t>مثل:</a:t>
            </a:r>
            <a:r>
              <a:rPr lang="ar-IQ" sz="4000" b="1" dirty="0" smtClean="0">
                <a:solidFill>
                  <a:srgbClr val="C00000"/>
                </a:solidFill>
              </a:rPr>
              <a:t> </a:t>
            </a:r>
            <a:r>
              <a:rPr lang="ar-IQ" sz="4000" b="1" dirty="0" smtClean="0">
                <a:solidFill>
                  <a:srgbClr val="00B050"/>
                </a:solidFill>
              </a:rPr>
              <a:t>الانسان الذي يعد حقيقة مستقلة </a:t>
            </a:r>
          </a:p>
          <a:p>
            <a:pPr algn="r" rtl="1"/>
            <a:r>
              <a:rPr lang="ar-IQ" sz="4000" b="1" dirty="0" smtClean="0">
                <a:solidFill>
                  <a:srgbClr val="C00000"/>
                </a:solidFill>
              </a:rPr>
              <a:t>والحيوان الذي يعد جزء حقيقة الانسان المؤلفة من </a:t>
            </a:r>
            <a:r>
              <a:rPr lang="ar-IQ" sz="4000" b="1" dirty="0" smtClean="0">
                <a:solidFill>
                  <a:srgbClr val="7030A0"/>
                </a:solidFill>
              </a:rPr>
              <a:t>الحيوان والناطق </a:t>
            </a:r>
            <a:r>
              <a:rPr lang="ar-IQ" sz="4000" b="1" dirty="0" smtClean="0">
                <a:solidFill>
                  <a:srgbClr val="C00000"/>
                </a:solidFill>
              </a:rPr>
              <a:t>والناطق الذي يعد جزء من حقيقة الانسان ايضا</a:t>
            </a:r>
            <a:endParaRPr lang="en-US" sz="4000" dirty="0">
              <a:solidFill>
                <a:srgbClr val="0070C0"/>
              </a:solidFill>
            </a:endParaRPr>
          </a:p>
        </p:txBody>
      </p:sp>
      <p:sp>
        <p:nvSpPr>
          <p:cNvPr id="14" name="Title 1"/>
          <p:cNvSpPr txBox="1">
            <a:spLocks/>
          </p:cNvSpPr>
          <p:nvPr/>
        </p:nvSpPr>
        <p:spPr>
          <a:xfrm>
            <a:off x="326139" y="2356944"/>
            <a:ext cx="3995936" cy="4068814"/>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sz="4000" b="1" dirty="0" smtClean="0"/>
              <a:t>العرضي:</a:t>
            </a:r>
          </a:p>
          <a:p>
            <a:pPr algn="r" rtl="1"/>
            <a:r>
              <a:rPr lang="ar-IQ" sz="4000" b="1" dirty="0" smtClean="0">
                <a:solidFill>
                  <a:srgbClr val="C00000"/>
                </a:solidFill>
              </a:rPr>
              <a:t>هو الكلي الذي يعد وصفا للحقيقة </a:t>
            </a:r>
          </a:p>
          <a:p>
            <a:pPr algn="r" rtl="1"/>
            <a:r>
              <a:rPr lang="ar-IQ" sz="4000" b="1" dirty="0" smtClean="0">
                <a:solidFill>
                  <a:srgbClr val="002060"/>
                </a:solidFill>
              </a:rPr>
              <a:t>مثل:</a:t>
            </a:r>
            <a:r>
              <a:rPr lang="ar-IQ" sz="4000" b="1" dirty="0" smtClean="0">
                <a:solidFill>
                  <a:srgbClr val="FF0000"/>
                </a:solidFill>
              </a:rPr>
              <a:t> الضاحك الذي يعد وصفا للانسان </a:t>
            </a:r>
          </a:p>
          <a:p>
            <a:pPr algn="r" rtl="1"/>
            <a:r>
              <a:rPr lang="ar-IQ" sz="4000" b="1" dirty="0">
                <a:solidFill>
                  <a:srgbClr val="C00000"/>
                </a:solidFill>
              </a:rPr>
              <a:t>و</a:t>
            </a:r>
            <a:r>
              <a:rPr lang="ar-IQ" sz="4000" b="1" dirty="0" smtClean="0">
                <a:solidFill>
                  <a:srgbClr val="C00000"/>
                </a:solidFill>
              </a:rPr>
              <a:t>الماشي الذي يعد وصفا للانسان والفرس</a:t>
            </a:r>
            <a:endParaRPr lang="en-US" sz="4000" dirty="0">
              <a:solidFill>
                <a:srgbClr val="C00000"/>
              </a:solidFill>
            </a:endParaRPr>
          </a:p>
        </p:txBody>
      </p:sp>
      <p:cxnSp>
        <p:nvCxnSpPr>
          <p:cNvPr id="10" name="Straight Arrow Connector 9"/>
          <p:cNvCxnSpPr/>
          <p:nvPr/>
        </p:nvCxnSpPr>
        <p:spPr>
          <a:xfrm>
            <a:off x="2583579" y="1772816"/>
            <a:ext cx="0" cy="56012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pic>
        <p:nvPicPr>
          <p:cNvPr id="3074"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6817395" y="1772816"/>
            <a:ext cx="231775" cy="6699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956542003"/>
      </p:ext>
    </p:extLst>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116632"/>
            <a:ext cx="7560840" cy="106613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الكليات الخمس-القسم الذاتي</a:t>
            </a:r>
            <a:endParaRPr lang="en-US" sz="4000" b="1" dirty="0">
              <a:solidFill>
                <a:srgbClr val="FF0000"/>
              </a:solidFill>
            </a:endParaRPr>
          </a:p>
        </p:txBody>
      </p:sp>
      <p:sp>
        <p:nvSpPr>
          <p:cNvPr id="8" name="Title 1"/>
          <p:cNvSpPr txBox="1">
            <a:spLocks/>
          </p:cNvSpPr>
          <p:nvPr/>
        </p:nvSpPr>
        <p:spPr>
          <a:xfrm>
            <a:off x="107504" y="4869160"/>
            <a:ext cx="9036496" cy="1800200"/>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a:solidFill>
                  <a:srgbClr val="7030A0"/>
                </a:solidFill>
              </a:rPr>
              <a:t>3</a:t>
            </a:r>
            <a:r>
              <a:rPr lang="ar-IQ" b="1" dirty="0" smtClean="0">
                <a:solidFill>
                  <a:srgbClr val="7030A0"/>
                </a:solidFill>
              </a:rPr>
              <a:t>- الفصل:هو الكلي المميز للنوع من الانواع المشاركة له في الجنس </a:t>
            </a:r>
          </a:p>
          <a:p>
            <a:r>
              <a:rPr lang="ar-IQ" b="1" dirty="0" smtClean="0">
                <a:solidFill>
                  <a:srgbClr val="FF0000"/>
                </a:solidFill>
              </a:rPr>
              <a:t>مثل</a:t>
            </a:r>
            <a:r>
              <a:rPr lang="ar-IQ" b="1" dirty="0" smtClean="0">
                <a:solidFill>
                  <a:srgbClr val="7030A0"/>
                </a:solidFill>
              </a:rPr>
              <a:t> الناطق المميز لنوع الانسان عن الانواع المشاركة في جنس الحيوان كنوع الاسد ونوع الطير ونوع الفيل ونوع السمك</a:t>
            </a:r>
            <a:endParaRPr lang="en-US" sz="4000" b="1" dirty="0">
              <a:solidFill>
                <a:srgbClr val="7030A0"/>
              </a:solidFill>
            </a:endParaRPr>
          </a:p>
        </p:txBody>
      </p:sp>
      <p:sp>
        <p:nvSpPr>
          <p:cNvPr id="10" name="Title 1"/>
          <p:cNvSpPr txBox="1">
            <a:spLocks/>
          </p:cNvSpPr>
          <p:nvPr/>
        </p:nvSpPr>
        <p:spPr>
          <a:xfrm>
            <a:off x="107504" y="2276872"/>
            <a:ext cx="9036495" cy="1008032"/>
          </a:xfrm>
          <a:prstGeom prst="rect">
            <a:avLst/>
          </a:prstGeom>
          <a:ln>
            <a:solidFill>
              <a:schemeClr val="tx1"/>
            </a:solidFill>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chemeClr val="accent3">
                    <a:lumMod val="75000"/>
                  </a:schemeClr>
                </a:solidFill>
              </a:rPr>
              <a:t>1- النوع:هو الكلي المنطبق على جزئيات ذات حقيقة واحدة </a:t>
            </a:r>
            <a:r>
              <a:rPr lang="ar-IQ" b="1" dirty="0" smtClean="0">
                <a:solidFill>
                  <a:srgbClr val="FF0000"/>
                </a:solidFill>
              </a:rPr>
              <a:t>مثل</a:t>
            </a:r>
            <a:r>
              <a:rPr lang="ar-IQ" b="1" dirty="0" smtClean="0">
                <a:solidFill>
                  <a:schemeClr val="accent3">
                    <a:lumMod val="75000"/>
                  </a:schemeClr>
                </a:solidFill>
              </a:rPr>
              <a:t> الانسان المنطبق على خالد،علي،احمد</a:t>
            </a:r>
            <a:endParaRPr lang="en-US" sz="4000" b="1" dirty="0">
              <a:solidFill>
                <a:schemeClr val="accent3">
                  <a:lumMod val="75000"/>
                </a:schemeClr>
              </a:solidFill>
            </a:endParaRPr>
          </a:p>
        </p:txBody>
      </p:sp>
      <p:sp>
        <p:nvSpPr>
          <p:cNvPr id="11" name="Title 1"/>
          <p:cNvSpPr txBox="1">
            <a:spLocks/>
          </p:cNvSpPr>
          <p:nvPr/>
        </p:nvSpPr>
        <p:spPr>
          <a:xfrm>
            <a:off x="107504" y="3429000"/>
            <a:ext cx="9036495" cy="1224136"/>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3500" b="1" dirty="0" smtClean="0">
                <a:solidFill>
                  <a:srgbClr val="002060"/>
                </a:solidFill>
              </a:rPr>
              <a:t>2-الجنس:هو الكلي المنطبق على انواع مختلفة </a:t>
            </a:r>
          </a:p>
          <a:p>
            <a:r>
              <a:rPr lang="ar-IQ" sz="3500" b="1" dirty="0" smtClean="0">
                <a:solidFill>
                  <a:srgbClr val="FF0000"/>
                </a:solidFill>
              </a:rPr>
              <a:t>مثل</a:t>
            </a:r>
            <a:r>
              <a:rPr lang="ar-IQ" sz="3500" b="1" dirty="0" smtClean="0">
                <a:solidFill>
                  <a:srgbClr val="002060"/>
                </a:solidFill>
              </a:rPr>
              <a:t> الحيوان المنطبق على الانسان والطير والسمك</a:t>
            </a:r>
            <a:endParaRPr lang="en-US" sz="3000" b="1" dirty="0">
              <a:solidFill>
                <a:srgbClr val="FF0000"/>
              </a:solidFill>
            </a:endParaRPr>
          </a:p>
        </p:txBody>
      </p:sp>
      <p:sp>
        <p:nvSpPr>
          <p:cNvPr id="12" name="Title 1"/>
          <p:cNvSpPr txBox="1">
            <a:spLocks/>
          </p:cNvSpPr>
          <p:nvPr/>
        </p:nvSpPr>
        <p:spPr>
          <a:xfrm>
            <a:off x="3059832" y="1326778"/>
            <a:ext cx="2880000" cy="720000"/>
          </a:xfrm>
          <a:prstGeom prst="rect">
            <a:avLst/>
          </a:prstGeom>
          <a:ln>
            <a:no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ينقسم الى ثلاثة اقسام</a:t>
            </a:r>
            <a:endParaRPr lang="en-US" sz="4000" b="1" dirty="0">
              <a:solidFill>
                <a:srgbClr val="FF0000"/>
              </a:solidFill>
            </a:endParaRPr>
          </a:p>
        </p:txBody>
      </p:sp>
    </p:spTree>
    <p:extLst>
      <p:ext uri="{BB962C8B-B14F-4D97-AF65-F5344CB8AC3E}">
        <p14:creationId xmlns:p14="http://schemas.microsoft.com/office/powerpoint/2010/main" val="195481127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260648"/>
            <a:ext cx="7560840" cy="106613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علم المنطق</a:t>
            </a:r>
          </a:p>
        </p:txBody>
      </p:sp>
      <p:sp>
        <p:nvSpPr>
          <p:cNvPr id="8" name="Title 1"/>
          <p:cNvSpPr txBox="1">
            <a:spLocks/>
          </p:cNvSpPr>
          <p:nvPr/>
        </p:nvSpPr>
        <p:spPr>
          <a:xfrm>
            <a:off x="104076" y="2913714"/>
            <a:ext cx="8813536" cy="875326"/>
          </a:xfrm>
          <a:prstGeom prst="rect">
            <a:avLst/>
          </a:prstGeom>
          <a:ln>
            <a:solidFill>
              <a:schemeClr val="tx1"/>
            </a:solidFill>
          </a:ln>
        </p:spPr>
        <p:txBody>
          <a:bodyPr vert="horz" lIns="91440" tIns="45720" rIns="91440" bIns="45720" rtlCol="0" anchor="ctr">
            <a:normAutofit fontScale="925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7030A0"/>
                </a:solidFill>
              </a:rPr>
              <a:t>موضوع المنطق:التعريف والاستدلال ومناهج البحث</a:t>
            </a:r>
            <a:endParaRPr lang="en-US" sz="4000" b="1" dirty="0">
              <a:solidFill>
                <a:srgbClr val="7030A0"/>
              </a:solidFill>
            </a:endParaRPr>
          </a:p>
        </p:txBody>
      </p:sp>
      <p:sp>
        <p:nvSpPr>
          <p:cNvPr id="11" name="Title 1"/>
          <p:cNvSpPr txBox="1">
            <a:spLocks/>
          </p:cNvSpPr>
          <p:nvPr/>
        </p:nvSpPr>
        <p:spPr>
          <a:xfrm>
            <a:off x="229796" y="1556792"/>
            <a:ext cx="8712968" cy="108012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3500" b="1" dirty="0" smtClean="0">
                <a:solidFill>
                  <a:srgbClr val="002060"/>
                </a:solidFill>
              </a:rPr>
              <a:t>تعريف:هو علم يبحث عن القواعد العامة للتفكير الصحيح</a:t>
            </a:r>
            <a:endParaRPr lang="en-US" sz="4600" b="1" dirty="0">
              <a:solidFill>
                <a:srgbClr val="FF0000"/>
              </a:solidFill>
            </a:endParaRPr>
          </a:p>
        </p:txBody>
      </p:sp>
      <p:sp>
        <p:nvSpPr>
          <p:cNvPr id="17" name="Title 1"/>
          <p:cNvSpPr txBox="1">
            <a:spLocks/>
          </p:cNvSpPr>
          <p:nvPr/>
        </p:nvSpPr>
        <p:spPr>
          <a:xfrm>
            <a:off x="179512" y="3933056"/>
            <a:ext cx="8908534" cy="2736224"/>
          </a:xfrm>
          <a:prstGeom prst="rect">
            <a:avLst/>
          </a:prstGeom>
          <a:ln>
            <a:no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ar-IQ" b="1" dirty="0" smtClean="0">
              <a:solidFill>
                <a:srgbClr val="FF0000"/>
              </a:solidFill>
            </a:endParaRPr>
          </a:p>
          <a:p>
            <a:pPr algn="r"/>
            <a:r>
              <a:rPr lang="ar-IQ" b="1" dirty="0" smtClean="0">
                <a:solidFill>
                  <a:srgbClr val="FF0000"/>
                </a:solidFill>
              </a:rPr>
              <a:t>عموما فان علم المنطق يمكننا من الاحاطة بما ياتي:</a:t>
            </a:r>
          </a:p>
          <a:p>
            <a:pPr algn="r"/>
            <a:r>
              <a:rPr lang="ar-IQ" b="1" dirty="0" smtClean="0">
                <a:solidFill>
                  <a:schemeClr val="tx2">
                    <a:lumMod val="50000"/>
                  </a:schemeClr>
                </a:solidFill>
              </a:rPr>
              <a:t>1- تعريف الاشياءتعريفا يبين حقيقتها او يوضح معناها</a:t>
            </a:r>
          </a:p>
          <a:p>
            <a:pPr algn="r"/>
            <a:r>
              <a:rPr lang="ar-IQ" b="1" dirty="0" smtClean="0">
                <a:solidFill>
                  <a:srgbClr val="7030A0"/>
                </a:solidFill>
              </a:rPr>
              <a:t>2-الاستدلال على صحة الفكرة او خطأها</a:t>
            </a:r>
          </a:p>
          <a:p>
            <a:pPr algn="r"/>
            <a:r>
              <a:rPr lang="ar-IQ" b="1" dirty="0" smtClean="0">
                <a:solidFill>
                  <a:srgbClr val="00B050"/>
                </a:solidFill>
              </a:rPr>
              <a:t>3-البحث عن المعلومات بحثا منظما يضمن عدم الوقوع في الخطأ</a:t>
            </a:r>
          </a:p>
          <a:p>
            <a:endParaRPr lang="ar-IQ" b="1" dirty="0" smtClean="0">
              <a:solidFill>
                <a:srgbClr val="C00000"/>
              </a:solidFill>
            </a:endParaRPr>
          </a:p>
        </p:txBody>
      </p:sp>
    </p:spTree>
    <p:extLst>
      <p:ext uri="{BB962C8B-B14F-4D97-AF65-F5344CB8AC3E}">
        <p14:creationId xmlns:p14="http://schemas.microsoft.com/office/powerpoint/2010/main" val="2567815475"/>
      </p:ext>
    </p:extLst>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260648"/>
            <a:ext cx="7560840" cy="106613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الكليات الخمس-القسم العرضي</a:t>
            </a:r>
          </a:p>
        </p:txBody>
      </p:sp>
      <p:sp>
        <p:nvSpPr>
          <p:cNvPr id="8" name="Title 1"/>
          <p:cNvSpPr txBox="1">
            <a:spLocks/>
          </p:cNvSpPr>
          <p:nvPr/>
        </p:nvSpPr>
        <p:spPr>
          <a:xfrm>
            <a:off x="179512" y="3562174"/>
            <a:ext cx="8813536" cy="1224056"/>
          </a:xfrm>
          <a:prstGeom prst="rect">
            <a:avLst/>
          </a:prstGeom>
          <a:ln>
            <a:solidFill>
              <a:schemeClr val="tx1"/>
            </a:solid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7030A0"/>
                </a:solidFill>
              </a:rPr>
              <a:t>2-العرض العام:هو الكلي العام وصفا لانواع مختلفة مثل الماشي العام صفة للانسان والفرس والاسد والفيل</a:t>
            </a:r>
            <a:endParaRPr lang="en-US" sz="4000" b="1" dirty="0">
              <a:solidFill>
                <a:srgbClr val="7030A0"/>
              </a:solidFill>
            </a:endParaRPr>
          </a:p>
        </p:txBody>
      </p:sp>
      <p:sp>
        <p:nvSpPr>
          <p:cNvPr id="11" name="Title 1"/>
          <p:cNvSpPr txBox="1">
            <a:spLocks/>
          </p:cNvSpPr>
          <p:nvPr/>
        </p:nvSpPr>
        <p:spPr>
          <a:xfrm>
            <a:off x="179512" y="2276792"/>
            <a:ext cx="8712968" cy="1080120"/>
          </a:xfrm>
          <a:prstGeom prst="rect">
            <a:avLst/>
          </a:prstGeom>
          <a:ln>
            <a:solidFill>
              <a:schemeClr val="tx1"/>
            </a:solidFill>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3500" b="1" dirty="0" smtClean="0">
                <a:solidFill>
                  <a:srgbClr val="002060"/>
                </a:solidFill>
              </a:rPr>
              <a:t>1</a:t>
            </a:r>
            <a:r>
              <a:rPr lang="ar-IQ" sz="4600" b="1" dirty="0" smtClean="0">
                <a:solidFill>
                  <a:srgbClr val="002060"/>
                </a:solidFill>
              </a:rPr>
              <a:t>-الخاصة:وهي الكلي المختص وصفا لنوع واحدمثل الضاحك المختص صفة للانسان</a:t>
            </a:r>
            <a:endParaRPr lang="en-US" sz="4600" b="1" dirty="0">
              <a:solidFill>
                <a:srgbClr val="FF0000"/>
              </a:solidFill>
            </a:endParaRPr>
          </a:p>
        </p:txBody>
      </p:sp>
      <p:sp>
        <p:nvSpPr>
          <p:cNvPr id="12" name="Title 1"/>
          <p:cNvSpPr txBox="1">
            <a:spLocks/>
          </p:cNvSpPr>
          <p:nvPr/>
        </p:nvSpPr>
        <p:spPr>
          <a:xfrm>
            <a:off x="3062871" y="1412776"/>
            <a:ext cx="2880000" cy="720000"/>
          </a:xfrm>
          <a:prstGeom prst="rect">
            <a:avLst/>
          </a:prstGeom>
          <a:ln>
            <a:no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ينقسم الى قسمين</a:t>
            </a:r>
            <a:endParaRPr lang="en-US" sz="4000" b="1" dirty="0">
              <a:solidFill>
                <a:srgbClr val="FF0000"/>
              </a:solidFill>
            </a:endParaRPr>
          </a:p>
        </p:txBody>
      </p:sp>
      <p:sp>
        <p:nvSpPr>
          <p:cNvPr id="17" name="Title 1"/>
          <p:cNvSpPr txBox="1">
            <a:spLocks/>
          </p:cNvSpPr>
          <p:nvPr/>
        </p:nvSpPr>
        <p:spPr>
          <a:xfrm>
            <a:off x="179512" y="4941168"/>
            <a:ext cx="8908534" cy="1728112"/>
          </a:xfrm>
          <a:prstGeom prst="rect">
            <a:avLst/>
          </a:prstGeom>
          <a:ln>
            <a:no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نتائج:</a:t>
            </a:r>
            <a:endParaRPr lang="ar-IQ" b="1" dirty="0" smtClean="0">
              <a:solidFill>
                <a:srgbClr val="C00000"/>
              </a:solidFill>
            </a:endParaRPr>
          </a:p>
          <a:p>
            <a:r>
              <a:rPr lang="ar-IQ" b="1" dirty="0" smtClean="0">
                <a:solidFill>
                  <a:srgbClr val="FF0000"/>
                </a:solidFill>
              </a:rPr>
              <a:t>النوع</a:t>
            </a:r>
            <a:r>
              <a:rPr lang="ar-IQ" b="1" dirty="0" smtClean="0">
                <a:solidFill>
                  <a:srgbClr val="C00000"/>
                </a:solidFill>
              </a:rPr>
              <a:t> // يتالف من الجنس والفصل</a:t>
            </a:r>
          </a:p>
          <a:p>
            <a:r>
              <a:rPr lang="ar-IQ" sz="4000" b="1" dirty="0" smtClean="0">
                <a:solidFill>
                  <a:srgbClr val="FF0000"/>
                </a:solidFill>
              </a:rPr>
              <a:t>الجنس</a:t>
            </a:r>
            <a:r>
              <a:rPr lang="ar-IQ" sz="4000" b="1" dirty="0" smtClean="0">
                <a:solidFill>
                  <a:srgbClr val="7030A0"/>
                </a:solidFill>
              </a:rPr>
              <a:t> //هو الجزء العام لحقيقة النوع</a:t>
            </a:r>
          </a:p>
          <a:p>
            <a:r>
              <a:rPr lang="ar-IQ" sz="4000" b="1" dirty="0" smtClean="0">
                <a:solidFill>
                  <a:srgbClr val="FF0000"/>
                </a:solidFill>
              </a:rPr>
              <a:t>الفصل</a:t>
            </a:r>
            <a:r>
              <a:rPr lang="ar-IQ" sz="4000" b="1" dirty="0" smtClean="0">
                <a:solidFill>
                  <a:srgbClr val="0070C0"/>
                </a:solidFill>
              </a:rPr>
              <a:t> //هو الجزء الخاص لحقيقة النوع</a:t>
            </a:r>
            <a:endParaRPr lang="en-US" sz="4000" b="1" dirty="0">
              <a:solidFill>
                <a:srgbClr val="0070C0"/>
              </a:solidFill>
            </a:endParaRPr>
          </a:p>
        </p:txBody>
      </p:sp>
    </p:spTree>
    <p:extLst>
      <p:ext uri="{BB962C8B-B14F-4D97-AF65-F5344CB8AC3E}">
        <p14:creationId xmlns:p14="http://schemas.microsoft.com/office/powerpoint/2010/main" val="1954811274"/>
      </p:ext>
    </p:extLst>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63688" y="274638"/>
            <a:ext cx="6048672" cy="1282154"/>
          </a:xfrm>
          <a:ln>
            <a:solidFill>
              <a:schemeClr val="tx1"/>
            </a:solidFill>
          </a:ln>
        </p:spPr>
        <p:txBody>
          <a:bodyPr>
            <a:normAutofit fontScale="90000"/>
          </a:bodyPr>
          <a:lstStyle/>
          <a:p>
            <a:pPr rtl="1"/>
            <a:r>
              <a:rPr lang="ar-IQ" b="1" dirty="0" smtClean="0">
                <a:solidFill>
                  <a:srgbClr val="FF0000"/>
                </a:solidFill>
              </a:rPr>
              <a:t>---الجنس---</a:t>
            </a:r>
            <a:br>
              <a:rPr lang="ar-IQ" b="1" dirty="0" smtClean="0">
                <a:solidFill>
                  <a:srgbClr val="FF0000"/>
                </a:solidFill>
              </a:rPr>
            </a:br>
            <a:r>
              <a:rPr lang="ar-IQ" b="1" dirty="0" smtClean="0"/>
              <a:t>هو الجزء العام لحقيقة النوع</a:t>
            </a:r>
            <a:endParaRPr lang="en-US" sz="3600" dirty="0"/>
          </a:p>
        </p:txBody>
      </p:sp>
      <p:sp>
        <p:nvSpPr>
          <p:cNvPr id="5" name="Title 1"/>
          <p:cNvSpPr txBox="1">
            <a:spLocks/>
          </p:cNvSpPr>
          <p:nvPr/>
        </p:nvSpPr>
        <p:spPr>
          <a:xfrm>
            <a:off x="1259632" y="1700808"/>
            <a:ext cx="7128792" cy="3168352"/>
          </a:xfrm>
          <a:prstGeom prst="rect">
            <a:avLst/>
          </a:prstGeom>
          <a:ln>
            <a:solidFill>
              <a:schemeClr val="tx1"/>
            </a:solidFill>
          </a:ln>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3600" b="1" dirty="0" smtClean="0">
                <a:solidFill>
                  <a:srgbClr val="C00000"/>
                </a:solidFill>
              </a:rPr>
              <a:t>الجنس يقسم الى ماياتي:</a:t>
            </a:r>
          </a:p>
          <a:p>
            <a:pPr algn="just" rtl="1"/>
            <a:r>
              <a:rPr lang="ar-IQ" sz="3600" b="1" dirty="0" smtClean="0">
                <a:solidFill>
                  <a:srgbClr val="C00000"/>
                </a:solidFill>
              </a:rPr>
              <a:t>1- </a:t>
            </a:r>
            <a:r>
              <a:rPr lang="ar-IQ" sz="3600" b="1" dirty="0" smtClean="0">
                <a:solidFill>
                  <a:srgbClr val="0070C0"/>
                </a:solidFill>
              </a:rPr>
              <a:t>الجنس القريب: وهو اقرب جنس الى نوعه مثل الحيوان بالاضافة الى الانسان</a:t>
            </a:r>
          </a:p>
          <a:p>
            <a:pPr algn="just" rtl="1"/>
            <a:r>
              <a:rPr lang="ar-IQ" sz="3600" b="1" dirty="0" smtClean="0">
                <a:solidFill>
                  <a:srgbClr val="002060"/>
                </a:solidFill>
              </a:rPr>
              <a:t>2-الجنس البعيد: وهو مايقع بعد الجنس القريب مثل الجسم الحي بالاضافة الى الانسان فانه يقع بعد الحيوان </a:t>
            </a:r>
            <a:endParaRPr lang="en-US" sz="3600" dirty="0">
              <a:solidFill>
                <a:srgbClr val="002060"/>
              </a:solidFill>
            </a:endParaRPr>
          </a:p>
        </p:txBody>
      </p:sp>
      <p:sp>
        <p:nvSpPr>
          <p:cNvPr id="3" name="TextBox 2"/>
          <p:cNvSpPr txBox="1"/>
          <p:nvPr/>
        </p:nvSpPr>
        <p:spPr>
          <a:xfrm>
            <a:off x="1403648" y="5301208"/>
            <a:ext cx="6984776" cy="1224136"/>
          </a:xfrm>
          <a:prstGeom prst="rect">
            <a:avLst/>
          </a:prstGeom>
          <a:ln>
            <a:noFill/>
          </a:ln>
          <a:effectLst>
            <a:outerShdw sx="1000" sy="1000" algn="ctr" rotWithShape="0">
              <a:srgbClr val="00B0F0"/>
            </a:outerShdw>
          </a:effectLst>
        </p:spPr>
        <p:txBody>
          <a:bodyPr vert="horz" wrap="square" lIns="91440" tIns="45720" rIns="91440" bIns="45720" rtlCol="0" anchor="ctr">
            <a:normAutofit fontScale="92500" lnSpcReduction="20000"/>
          </a:bodyPr>
          <a:lstStyle/>
          <a:p>
            <a:pPr algn="r" rtl="1"/>
            <a:r>
              <a:rPr lang="ar-IQ" sz="3200" b="1" dirty="0" smtClean="0">
                <a:solidFill>
                  <a:srgbClr val="FF0000"/>
                </a:solidFill>
              </a:rPr>
              <a:t>انسان</a:t>
            </a:r>
            <a:r>
              <a:rPr lang="ar-IQ" sz="3200" dirty="0" smtClean="0">
                <a:solidFill>
                  <a:srgbClr val="FF0000"/>
                </a:solidFill>
              </a:rPr>
              <a:t> (نوع)</a:t>
            </a:r>
          </a:p>
          <a:p>
            <a:pPr algn="r" rtl="1"/>
            <a:r>
              <a:rPr lang="ar-IQ" sz="3200" b="1" dirty="0" smtClean="0">
                <a:solidFill>
                  <a:srgbClr val="002060"/>
                </a:solidFill>
              </a:rPr>
              <a:t>حيوان</a:t>
            </a:r>
            <a:r>
              <a:rPr lang="ar-IQ" sz="3200" dirty="0" smtClean="0">
                <a:solidFill>
                  <a:srgbClr val="002060"/>
                </a:solidFill>
              </a:rPr>
              <a:t> (جنس قريب)</a:t>
            </a:r>
          </a:p>
          <a:p>
            <a:pPr algn="r" rtl="1"/>
            <a:r>
              <a:rPr lang="ar-IQ" sz="3200" b="1" dirty="0" smtClean="0">
                <a:solidFill>
                  <a:srgbClr val="FF0000"/>
                </a:solidFill>
              </a:rPr>
              <a:t>جسم حي </a:t>
            </a:r>
            <a:r>
              <a:rPr lang="ar-IQ" sz="3200" dirty="0" smtClean="0">
                <a:solidFill>
                  <a:srgbClr val="FF0000"/>
                </a:solidFill>
              </a:rPr>
              <a:t>(جنس بعيد)</a:t>
            </a:r>
            <a:endParaRPr lang="en-US" sz="3200" dirty="0" smtClean="0">
              <a:solidFill>
                <a:srgbClr val="FF0000"/>
              </a:solidFill>
            </a:endParaRPr>
          </a:p>
        </p:txBody>
      </p:sp>
    </p:spTree>
    <p:extLst>
      <p:ext uri="{BB962C8B-B14F-4D97-AF65-F5344CB8AC3E}">
        <p14:creationId xmlns:p14="http://schemas.microsoft.com/office/powerpoint/2010/main" val="443630160"/>
      </p:ext>
    </p:extLst>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763688" y="274638"/>
            <a:ext cx="6048672" cy="1282154"/>
          </a:xfrm>
          <a:ln>
            <a:solidFill>
              <a:schemeClr val="tx1"/>
            </a:solidFill>
          </a:ln>
        </p:spPr>
        <p:txBody>
          <a:bodyPr>
            <a:normAutofit fontScale="90000"/>
          </a:bodyPr>
          <a:lstStyle/>
          <a:p>
            <a:pPr rtl="1"/>
            <a:r>
              <a:rPr lang="ar-IQ" b="1" dirty="0" smtClean="0">
                <a:solidFill>
                  <a:srgbClr val="FF0000"/>
                </a:solidFill>
              </a:rPr>
              <a:t>---الفصل---</a:t>
            </a:r>
            <a:br>
              <a:rPr lang="ar-IQ" b="1" dirty="0" smtClean="0">
                <a:solidFill>
                  <a:srgbClr val="FF0000"/>
                </a:solidFill>
              </a:rPr>
            </a:br>
            <a:r>
              <a:rPr lang="ar-IQ" b="1" dirty="0" smtClean="0"/>
              <a:t>هو الجزء الخاص لحقيقة النوع</a:t>
            </a:r>
            <a:endParaRPr lang="en-US" sz="3600" dirty="0"/>
          </a:p>
        </p:txBody>
      </p:sp>
      <p:sp>
        <p:nvSpPr>
          <p:cNvPr id="5" name="Title 1"/>
          <p:cNvSpPr txBox="1">
            <a:spLocks/>
          </p:cNvSpPr>
          <p:nvPr/>
        </p:nvSpPr>
        <p:spPr>
          <a:xfrm>
            <a:off x="1259632" y="1700808"/>
            <a:ext cx="7128792" cy="3384376"/>
          </a:xfrm>
          <a:prstGeom prst="rect">
            <a:avLst/>
          </a:prstGeom>
          <a:ln>
            <a:solidFill>
              <a:schemeClr val="tx1"/>
            </a:solidFill>
          </a:ln>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3600" b="1" dirty="0" smtClean="0">
                <a:solidFill>
                  <a:srgbClr val="C00000"/>
                </a:solidFill>
              </a:rPr>
              <a:t>الفصل يقسم الى ماياتي:</a:t>
            </a:r>
          </a:p>
          <a:p>
            <a:pPr algn="just" rtl="1"/>
            <a:r>
              <a:rPr lang="ar-IQ" sz="3600" b="1" dirty="0" smtClean="0">
                <a:solidFill>
                  <a:srgbClr val="C00000"/>
                </a:solidFill>
              </a:rPr>
              <a:t>1- </a:t>
            </a:r>
            <a:r>
              <a:rPr lang="ar-IQ" sz="3600" b="1" dirty="0" smtClean="0">
                <a:solidFill>
                  <a:srgbClr val="0070C0"/>
                </a:solidFill>
              </a:rPr>
              <a:t>الفصل القريب: وهو اقرب فصل الى نوعه مثل الناطق بالاضافة الى الانسان</a:t>
            </a:r>
          </a:p>
          <a:p>
            <a:pPr algn="just" rtl="1"/>
            <a:r>
              <a:rPr lang="ar-IQ" sz="3600" b="1" dirty="0" smtClean="0">
                <a:solidFill>
                  <a:srgbClr val="002060"/>
                </a:solidFill>
              </a:rPr>
              <a:t>2-الفصل البعيد: وهو مايقع بعد الفصل القريب مثل الحساس المتحرك بالارادة الذي هو فصل لنوع الحيوان بالاضافة الى الانسان </a:t>
            </a:r>
            <a:endParaRPr lang="en-US" sz="3600" dirty="0">
              <a:solidFill>
                <a:srgbClr val="002060"/>
              </a:solidFill>
            </a:endParaRPr>
          </a:p>
        </p:txBody>
      </p:sp>
      <p:sp>
        <p:nvSpPr>
          <p:cNvPr id="3" name="TextBox 2"/>
          <p:cNvSpPr txBox="1"/>
          <p:nvPr/>
        </p:nvSpPr>
        <p:spPr>
          <a:xfrm>
            <a:off x="1403648" y="5301208"/>
            <a:ext cx="6984776" cy="1224136"/>
          </a:xfrm>
          <a:prstGeom prst="rect">
            <a:avLst/>
          </a:prstGeom>
          <a:ln>
            <a:noFill/>
          </a:ln>
          <a:effectLst>
            <a:outerShdw sx="1000" sy="1000" algn="ctr" rotWithShape="0">
              <a:srgbClr val="00B0F0"/>
            </a:outerShdw>
          </a:effectLst>
        </p:spPr>
        <p:txBody>
          <a:bodyPr vert="horz" wrap="square" lIns="91440" tIns="45720" rIns="91440" bIns="45720" rtlCol="0" anchor="ctr">
            <a:normAutofit fontScale="92500" lnSpcReduction="20000"/>
          </a:bodyPr>
          <a:lstStyle/>
          <a:p>
            <a:pPr algn="r" rtl="1"/>
            <a:r>
              <a:rPr lang="ar-IQ" sz="3200" b="1" dirty="0" smtClean="0">
                <a:solidFill>
                  <a:srgbClr val="FF0000"/>
                </a:solidFill>
              </a:rPr>
              <a:t>انسان</a:t>
            </a:r>
            <a:r>
              <a:rPr lang="ar-IQ" sz="3200" dirty="0" smtClean="0">
                <a:solidFill>
                  <a:srgbClr val="FF0000"/>
                </a:solidFill>
              </a:rPr>
              <a:t> (نوع)</a:t>
            </a:r>
          </a:p>
          <a:p>
            <a:pPr algn="r" rtl="1"/>
            <a:r>
              <a:rPr lang="ar-IQ" sz="3200" b="1" dirty="0" smtClean="0">
                <a:solidFill>
                  <a:srgbClr val="002060"/>
                </a:solidFill>
              </a:rPr>
              <a:t>ناطق</a:t>
            </a:r>
            <a:r>
              <a:rPr lang="ar-IQ" sz="3200" dirty="0" smtClean="0">
                <a:solidFill>
                  <a:srgbClr val="002060"/>
                </a:solidFill>
              </a:rPr>
              <a:t> (فصل قريب)</a:t>
            </a:r>
          </a:p>
          <a:p>
            <a:pPr algn="r" rtl="1"/>
            <a:r>
              <a:rPr lang="ar-IQ" sz="3200" b="1" dirty="0" smtClean="0">
                <a:solidFill>
                  <a:srgbClr val="FF0000"/>
                </a:solidFill>
              </a:rPr>
              <a:t>حساس متحرك بالارادة </a:t>
            </a:r>
            <a:r>
              <a:rPr lang="ar-IQ" sz="3200" dirty="0" smtClean="0">
                <a:solidFill>
                  <a:srgbClr val="FF0000"/>
                </a:solidFill>
              </a:rPr>
              <a:t>(فصل بعيد)</a:t>
            </a:r>
            <a:endParaRPr lang="en-US" sz="3200" dirty="0" smtClean="0">
              <a:solidFill>
                <a:srgbClr val="FF0000"/>
              </a:solidFill>
            </a:endParaRPr>
          </a:p>
        </p:txBody>
      </p:sp>
    </p:spTree>
    <p:extLst>
      <p:ext uri="{BB962C8B-B14F-4D97-AF65-F5344CB8AC3E}">
        <p14:creationId xmlns:p14="http://schemas.microsoft.com/office/powerpoint/2010/main" val="2936085256"/>
      </p:ext>
    </p:extLst>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txBox="1">
            <a:spLocks/>
          </p:cNvSpPr>
          <p:nvPr/>
        </p:nvSpPr>
        <p:spPr>
          <a:xfrm>
            <a:off x="203807" y="188640"/>
            <a:ext cx="8710457" cy="1138138"/>
          </a:xfrm>
          <a:prstGeom prst="rect">
            <a:avLst/>
          </a:prstGeom>
          <a:ln>
            <a:solidFill>
              <a:schemeClr val="tx1"/>
            </a:solid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التعريف :</a:t>
            </a:r>
            <a:r>
              <a:rPr lang="ar-IQ" b="1" dirty="0" smtClean="0">
                <a:solidFill>
                  <a:srgbClr val="FF0000"/>
                </a:solidFill>
              </a:rPr>
              <a:t>هو بيان حقيقة الشئ او ايضاح معناه.وينقسم التعريف الى :</a:t>
            </a:r>
            <a:endParaRPr lang="en-US" sz="4000" dirty="0">
              <a:solidFill>
                <a:srgbClr val="FF0000"/>
              </a:solidFill>
            </a:endParaRPr>
          </a:p>
        </p:txBody>
      </p:sp>
      <p:sp>
        <p:nvSpPr>
          <p:cNvPr id="6" name="Title 1"/>
          <p:cNvSpPr txBox="1">
            <a:spLocks/>
          </p:cNvSpPr>
          <p:nvPr/>
        </p:nvSpPr>
        <p:spPr>
          <a:xfrm>
            <a:off x="32984" y="1412776"/>
            <a:ext cx="9111015" cy="5373216"/>
          </a:xfrm>
          <a:prstGeom prst="rect">
            <a:avLst/>
          </a:prstGeom>
          <a:ln>
            <a:solidFill>
              <a:schemeClr val="tx1"/>
            </a:solid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solidFill>
                <a:srgbClr val="FF0000"/>
              </a:solidFill>
            </a:endParaRPr>
          </a:p>
          <a:p>
            <a:pPr rtl="1"/>
            <a:r>
              <a:rPr lang="ar-IQ" b="1" dirty="0" smtClean="0">
                <a:solidFill>
                  <a:srgbClr val="FF0000"/>
                </a:solidFill>
              </a:rPr>
              <a:t>1-الحد التام : وهو التعريف بالجنس والفصل القريبين. </a:t>
            </a:r>
            <a:r>
              <a:rPr lang="ar-IQ" b="1" dirty="0" smtClean="0">
                <a:solidFill>
                  <a:srgbClr val="7030A0"/>
                </a:solidFill>
              </a:rPr>
              <a:t>مثل</a:t>
            </a:r>
          </a:p>
          <a:p>
            <a:pPr rtl="1"/>
            <a:r>
              <a:rPr lang="ar-IQ" b="1" dirty="0" smtClean="0">
                <a:solidFill>
                  <a:srgbClr val="FF0000"/>
                </a:solidFill>
              </a:rPr>
              <a:t> </a:t>
            </a:r>
            <a:r>
              <a:rPr lang="ar-IQ" b="1" dirty="0" smtClean="0">
                <a:solidFill>
                  <a:srgbClr val="00B050"/>
                </a:solidFill>
              </a:rPr>
              <a:t>الانسان حيوان ناطق</a:t>
            </a:r>
            <a:endParaRPr lang="ar-IQ" b="1" dirty="0" smtClean="0">
              <a:solidFill>
                <a:srgbClr val="FF0000"/>
              </a:solidFill>
            </a:endParaRPr>
          </a:p>
          <a:p>
            <a:pPr rtl="1"/>
            <a:r>
              <a:rPr lang="ar-IQ" b="1" i="1" dirty="0" smtClean="0">
                <a:solidFill>
                  <a:srgbClr val="C00000"/>
                </a:solidFill>
              </a:rPr>
              <a:t>فالانسان (نوع) ،وحيوان (جنس) ،وناطق (فصل).</a:t>
            </a:r>
          </a:p>
          <a:p>
            <a:pPr rtl="1"/>
            <a:endParaRPr lang="ar-IQ" b="1" i="1" dirty="0" smtClean="0">
              <a:solidFill>
                <a:srgbClr val="C00000"/>
              </a:solidFill>
            </a:endParaRPr>
          </a:p>
          <a:p>
            <a:pPr rtl="1"/>
            <a:r>
              <a:rPr lang="ar-IQ" b="1" dirty="0" smtClean="0">
                <a:solidFill>
                  <a:srgbClr val="C00000"/>
                </a:solidFill>
              </a:rPr>
              <a:t>2</a:t>
            </a:r>
            <a:r>
              <a:rPr lang="ar-IQ" b="1" dirty="0" smtClean="0">
                <a:solidFill>
                  <a:srgbClr val="FF0000"/>
                </a:solidFill>
              </a:rPr>
              <a:t>-الحد الناقص: وهو التعريف بالجنس البعيد والفصل القريب او بالفصل وحده. </a:t>
            </a:r>
            <a:r>
              <a:rPr lang="ar-IQ" b="1" dirty="0" smtClean="0">
                <a:solidFill>
                  <a:srgbClr val="7030A0"/>
                </a:solidFill>
              </a:rPr>
              <a:t>مثل</a:t>
            </a:r>
          </a:p>
          <a:p>
            <a:pPr rtl="1"/>
            <a:r>
              <a:rPr lang="ar-IQ" b="1" dirty="0" smtClean="0">
                <a:solidFill>
                  <a:srgbClr val="7030A0"/>
                </a:solidFill>
              </a:rPr>
              <a:t> </a:t>
            </a:r>
            <a:r>
              <a:rPr lang="ar-IQ" b="1" dirty="0" smtClean="0">
                <a:solidFill>
                  <a:srgbClr val="00B050"/>
                </a:solidFill>
              </a:rPr>
              <a:t>الانسان جسم حي ناطق</a:t>
            </a:r>
          </a:p>
          <a:p>
            <a:pPr rtl="1"/>
            <a:r>
              <a:rPr lang="ar-IQ" b="1" i="1" dirty="0" smtClean="0">
                <a:solidFill>
                  <a:srgbClr val="C00000"/>
                </a:solidFill>
              </a:rPr>
              <a:t>فالانسان (نوع) ، وجسم حي (جنس بعيد)، وناطق (فصل قريب).</a:t>
            </a:r>
          </a:p>
          <a:p>
            <a:pPr rtl="1"/>
            <a:endParaRPr lang="ar-IQ" b="1" i="1" dirty="0" smtClean="0">
              <a:solidFill>
                <a:srgbClr val="C00000"/>
              </a:solidFill>
            </a:endParaRPr>
          </a:p>
        </p:txBody>
      </p:sp>
    </p:spTree>
    <p:extLst>
      <p:ext uri="{BB962C8B-B14F-4D97-AF65-F5344CB8AC3E}">
        <p14:creationId xmlns:p14="http://schemas.microsoft.com/office/powerpoint/2010/main" val="243703060"/>
      </p:ext>
    </p:extLst>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txBox="1">
            <a:spLocks/>
          </p:cNvSpPr>
          <p:nvPr/>
        </p:nvSpPr>
        <p:spPr>
          <a:xfrm>
            <a:off x="203807" y="188640"/>
            <a:ext cx="8710457" cy="113813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التعريف :</a:t>
            </a:r>
            <a:r>
              <a:rPr lang="ar-IQ" b="1" dirty="0" smtClean="0">
                <a:solidFill>
                  <a:srgbClr val="FF0000"/>
                </a:solidFill>
              </a:rPr>
              <a:t>اقسام التعريف..مستمر</a:t>
            </a:r>
            <a:endParaRPr lang="en-US" sz="4000" dirty="0">
              <a:solidFill>
                <a:srgbClr val="FF0000"/>
              </a:solidFill>
            </a:endParaRPr>
          </a:p>
        </p:txBody>
      </p:sp>
      <p:sp>
        <p:nvSpPr>
          <p:cNvPr id="6" name="Title 1"/>
          <p:cNvSpPr txBox="1">
            <a:spLocks/>
          </p:cNvSpPr>
          <p:nvPr/>
        </p:nvSpPr>
        <p:spPr>
          <a:xfrm>
            <a:off x="32984" y="1556792"/>
            <a:ext cx="9111015" cy="5229200"/>
          </a:xfrm>
          <a:prstGeom prst="rect">
            <a:avLst/>
          </a:prstGeom>
          <a:ln>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i="1" dirty="0" smtClean="0">
              <a:solidFill>
                <a:srgbClr val="C00000"/>
              </a:solidFill>
            </a:endParaRPr>
          </a:p>
          <a:p>
            <a:pPr algn="r" rtl="1"/>
            <a:r>
              <a:rPr lang="ar-IQ" b="1" dirty="0" smtClean="0">
                <a:solidFill>
                  <a:srgbClr val="C00000"/>
                </a:solidFill>
              </a:rPr>
              <a:t>3</a:t>
            </a:r>
            <a:r>
              <a:rPr lang="ar-IQ" b="1" dirty="0" smtClean="0">
                <a:solidFill>
                  <a:srgbClr val="FF0000"/>
                </a:solidFill>
              </a:rPr>
              <a:t>- الرسم التام:وهو التعريف بالجنس والخاصة.</a:t>
            </a:r>
            <a:r>
              <a:rPr lang="ar-IQ" b="1" dirty="0" smtClean="0">
                <a:solidFill>
                  <a:srgbClr val="7030A0"/>
                </a:solidFill>
              </a:rPr>
              <a:t> مثل </a:t>
            </a:r>
          </a:p>
          <a:p>
            <a:pPr rtl="1"/>
            <a:r>
              <a:rPr lang="ar-IQ" b="1" dirty="0" smtClean="0">
                <a:solidFill>
                  <a:srgbClr val="00B050"/>
                </a:solidFill>
              </a:rPr>
              <a:t>الانسان حيوان ضاحك</a:t>
            </a:r>
          </a:p>
          <a:p>
            <a:pPr rtl="1"/>
            <a:r>
              <a:rPr lang="ar-IQ" b="1" i="1" dirty="0" smtClean="0">
                <a:solidFill>
                  <a:srgbClr val="C00000"/>
                </a:solidFill>
              </a:rPr>
              <a:t>فالانسان (نوع)،حيوان (جنس)، ضاحك(عرض خاص).</a:t>
            </a:r>
          </a:p>
          <a:p>
            <a:pPr rtl="1"/>
            <a:r>
              <a:rPr lang="ar-IQ" sz="3800" b="1" dirty="0" smtClean="0">
                <a:solidFill>
                  <a:srgbClr val="7030A0"/>
                </a:solidFill>
              </a:rPr>
              <a:t>ومن الرسم التام التعريف بالمثال وهو التعريف بذكرمصداق من مصاديق الشئ المعرف ،كقولنا:الانسان،مثل:محمد وخالد وعبدالله.</a:t>
            </a:r>
          </a:p>
          <a:p>
            <a:pPr rtl="1"/>
            <a:endParaRPr lang="ar-IQ" b="1" dirty="0" smtClean="0">
              <a:solidFill>
                <a:srgbClr val="7030A0"/>
              </a:solidFill>
            </a:endParaRPr>
          </a:p>
          <a:p>
            <a:pPr algn="just" rtl="1"/>
            <a:r>
              <a:rPr lang="ar-IQ" b="1" dirty="0" smtClean="0">
                <a:solidFill>
                  <a:srgbClr val="FF0000"/>
                </a:solidFill>
              </a:rPr>
              <a:t>4- الرسم الناقص:وهو التعريف بالخاصة وحدها.</a:t>
            </a:r>
            <a:r>
              <a:rPr lang="ar-IQ" b="1" dirty="0" smtClean="0">
                <a:solidFill>
                  <a:srgbClr val="7030A0"/>
                </a:solidFill>
              </a:rPr>
              <a:t> مثل </a:t>
            </a:r>
          </a:p>
          <a:p>
            <a:pPr rtl="1"/>
            <a:r>
              <a:rPr lang="ar-IQ" b="1" dirty="0" smtClean="0">
                <a:solidFill>
                  <a:srgbClr val="00B050"/>
                </a:solidFill>
              </a:rPr>
              <a:t>الانسان ضاحك</a:t>
            </a:r>
          </a:p>
          <a:p>
            <a:pPr rtl="1"/>
            <a:r>
              <a:rPr lang="ar-IQ" sz="3800" b="1" dirty="0" smtClean="0">
                <a:solidFill>
                  <a:srgbClr val="7030A0"/>
                </a:solidFill>
              </a:rPr>
              <a:t>ومن الرسم الناقص:التعريف بالتشبيه،وهو التعريف بذكر مايشبه الشئ المعرف.مثل :الكليان المتابينان:كالخطين المتوازيين.</a:t>
            </a:r>
          </a:p>
          <a:p>
            <a:pPr rtl="1"/>
            <a:endParaRPr lang="ar-IQ" sz="3800" b="1" dirty="0" smtClean="0">
              <a:solidFill>
                <a:srgbClr val="7030A0"/>
              </a:solidFill>
            </a:endParaRPr>
          </a:p>
          <a:p>
            <a:pPr rtl="1"/>
            <a:r>
              <a:rPr lang="ar-IQ" sz="3800" b="1" dirty="0" smtClean="0">
                <a:solidFill>
                  <a:srgbClr val="7030A0"/>
                </a:solidFill>
              </a:rPr>
              <a:t>ومن الرسم الناقص ايضا التعريف بالقسمة:وهوالتعريف بذكر اقسام الشئ المعرف مثل:الكلمة اسم وفعل وحرف</a:t>
            </a:r>
          </a:p>
          <a:p>
            <a:pPr algn="just" rtl="1"/>
            <a:endParaRPr lang="ar-IQ" b="1" i="1" dirty="0">
              <a:solidFill>
                <a:srgbClr val="C00000"/>
              </a:solidFill>
            </a:endParaRPr>
          </a:p>
        </p:txBody>
      </p:sp>
    </p:spTree>
    <p:extLst>
      <p:ext uri="{BB962C8B-B14F-4D97-AF65-F5344CB8AC3E}">
        <p14:creationId xmlns:p14="http://schemas.microsoft.com/office/powerpoint/2010/main" val="3630964203"/>
      </p:ext>
    </p:extLst>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260648"/>
            <a:ext cx="7560840" cy="106613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شروط التعريف</a:t>
            </a:r>
          </a:p>
        </p:txBody>
      </p:sp>
      <p:sp>
        <p:nvSpPr>
          <p:cNvPr id="12" name="Title 1"/>
          <p:cNvSpPr txBox="1">
            <a:spLocks/>
          </p:cNvSpPr>
          <p:nvPr/>
        </p:nvSpPr>
        <p:spPr>
          <a:xfrm>
            <a:off x="179512" y="1556792"/>
            <a:ext cx="8780178" cy="5040560"/>
          </a:xfrm>
          <a:prstGeom prst="rect">
            <a:avLst/>
          </a:prstGeom>
          <a:ln>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FF0000"/>
                </a:solidFill>
              </a:rPr>
              <a:t>1- ان يكون التعريف مساويا للشئ المعرف في الانطباق على مصاديقه. ولذلك لايجوز التعريف بماياتي:</a:t>
            </a:r>
          </a:p>
          <a:p>
            <a:pPr rtl="1"/>
            <a:endParaRPr lang="ar-IQ" b="1" dirty="0" smtClean="0">
              <a:solidFill>
                <a:srgbClr val="FF0000"/>
              </a:solidFill>
            </a:endParaRPr>
          </a:p>
          <a:p>
            <a:r>
              <a:rPr lang="ar-IQ" sz="4000" dirty="0" smtClean="0"/>
              <a:t>أ-التعريف بما هو اعم من الشئ المعرف ،</a:t>
            </a:r>
          </a:p>
          <a:p>
            <a:r>
              <a:rPr lang="ar-IQ" sz="4000" dirty="0" smtClean="0"/>
              <a:t>مثل </a:t>
            </a:r>
            <a:r>
              <a:rPr lang="ar-IQ" sz="4000" b="1" dirty="0" smtClean="0">
                <a:solidFill>
                  <a:srgbClr val="7030A0"/>
                </a:solidFill>
              </a:rPr>
              <a:t>(الانسان حيوان يمشي على رجلين) </a:t>
            </a:r>
            <a:r>
              <a:rPr lang="ar-IQ" sz="4000" dirty="0" smtClean="0"/>
              <a:t>لان هذا التعريف ينطبق على الانسان وعلى غيره من الحيوانات التي تمشي على رجلين.</a:t>
            </a:r>
          </a:p>
          <a:p>
            <a:endParaRPr lang="ar-IQ" sz="4000" dirty="0" smtClean="0">
              <a:solidFill>
                <a:srgbClr val="002060"/>
              </a:solidFill>
            </a:endParaRPr>
          </a:p>
          <a:p>
            <a:r>
              <a:rPr lang="ar-IQ" sz="4000" dirty="0" smtClean="0">
                <a:solidFill>
                  <a:srgbClr val="C00000"/>
                </a:solidFill>
              </a:rPr>
              <a:t>ب-التعريف بما هو اخص من الشئ المعرف، </a:t>
            </a:r>
          </a:p>
          <a:p>
            <a:r>
              <a:rPr lang="ar-IQ" sz="4000" dirty="0" smtClean="0">
                <a:solidFill>
                  <a:srgbClr val="C00000"/>
                </a:solidFill>
              </a:rPr>
              <a:t>مثل </a:t>
            </a:r>
            <a:r>
              <a:rPr lang="ar-IQ" sz="4000" b="1" dirty="0" smtClean="0">
                <a:solidFill>
                  <a:srgbClr val="7030A0"/>
                </a:solidFill>
              </a:rPr>
              <a:t>(الانسان حيوان متعلم) </a:t>
            </a:r>
            <a:r>
              <a:rPr lang="ar-IQ" sz="4000" dirty="0" smtClean="0">
                <a:solidFill>
                  <a:srgbClr val="C00000"/>
                </a:solidFill>
              </a:rPr>
              <a:t>لان هذا التعريف لاينطبق على جميع مصاديق الانسان وانما على بعضها فقط وهم الناس المتعلمون.</a:t>
            </a:r>
          </a:p>
          <a:p>
            <a:endParaRPr lang="ar-IQ" sz="4000" dirty="0" smtClean="0">
              <a:solidFill>
                <a:srgbClr val="002060"/>
              </a:solidFill>
            </a:endParaRPr>
          </a:p>
          <a:p>
            <a:r>
              <a:rPr lang="ar-IQ" sz="4000" dirty="0" smtClean="0">
                <a:solidFill>
                  <a:srgbClr val="002060"/>
                </a:solidFill>
              </a:rPr>
              <a:t>ج-التعريف بما هو مباين للشئ المعرف </a:t>
            </a:r>
          </a:p>
          <a:p>
            <a:r>
              <a:rPr lang="ar-IQ" sz="4000" dirty="0" smtClean="0">
                <a:solidFill>
                  <a:srgbClr val="002060"/>
                </a:solidFill>
              </a:rPr>
              <a:t>مثل </a:t>
            </a:r>
            <a:r>
              <a:rPr lang="ar-IQ" sz="4000" b="1" dirty="0" smtClean="0">
                <a:solidFill>
                  <a:srgbClr val="7030A0"/>
                </a:solidFill>
              </a:rPr>
              <a:t>(الانسان جماد) </a:t>
            </a:r>
            <a:r>
              <a:rPr lang="ar-IQ" sz="4000" dirty="0" smtClean="0">
                <a:solidFill>
                  <a:srgbClr val="002060"/>
                </a:solidFill>
              </a:rPr>
              <a:t>لان المتباينين  لاينطبق كل منهما على شئ من مصاديق الاخر.</a:t>
            </a:r>
            <a:endParaRPr lang="en-US" sz="4000" dirty="0">
              <a:solidFill>
                <a:srgbClr val="002060"/>
              </a:solidFill>
            </a:endParaRPr>
          </a:p>
        </p:txBody>
      </p:sp>
    </p:spTree>
    <p:extLst>
      <p:ext uri="{BB962C8B-B14F-4D97-AF65-F5344CB8AC3E}">
        <p14:creationId xmlns:p14="http://schemas.microsoft.com/office/powerpoint/2010/main" val="2841526965"/>
      </p:ext>
    </p:extLst>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260648"/>
            <a:ext cx="7560840" cy="106613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شروط التعريف-مستمر</a:t>
            </a:r>
          </a:p>
        </p:txBody>
      </p:sp>
      <p:sp>
        <p:nvSpPr>
          <p:cNvPr id="12" name="Title 1"/>
          <p:cNvSpPr txBox="1">
            <a:spLocks/>
          </p:cNvSpPr>
          <p:nvPr/>
        </p:nvSpPr>
        <p:spPr>
          <a:xfrm>
            <a:off x="179512" y="1556792"/>
            <a:ext cx="8780178" cy="5184576"/>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solidFill>
                <a:srgbClr val="FF0000"/>
              </a:solidFill>
            </a:endParaRPr>
          </a:p>
          <a:p>
            <a:pPr rtl="1"/>
            <a:r>
              <a:rPr lang="ar-IQ" b="1" dirty="0" smtClean="0">
                <a:solidFill>
                  <a:srgbClr val="FF0000"/>
                </a:solidFill>
              </a:rPr>
              <a:t>2- ان يكون التعريف بما هو اوضح واجلى من الشئ المعرف لدى المخاطب.لذلك لايجوز التعريف بماياتي:</a:t>
            </a:r>
          </a:p>
          <a:p>
            <a:pPr rtl="1"/>
            <a:endParaRPr lang="ar-IQ" b="1" dirty="0" smtClean="0">
              <a:solidFill>
                <a:srgbClr val="FF0000"/>
              </a:solidFill>
            </a:endParaRPr>
          </a:p>
          <a:p>
            <a:pPr rtl="1"/>
            <a:r>
              <a:rPr lang="ar-IQ" sz="4000" dirty="0" smtClean="0"/>
              <a:t>أ-التعريف بما يساوي الشئ المعرف بالوضوح،</a:t>
            </a:r>
          </a:p>
          <a:p>
            <a:pPr rtl="1"/>
            <a:r>
              <a:rPr lang="ar-IQ" sz="4000" dirty="0" smtClean="0"/>
              <a:t>مثل </a:t>
            </a:r>
            <a:r>
              <a:rPr lang="ar-IQ" sz="4000" b="1" dirty="0" smtClean="0">
                <a:solidFill>
                  <a:srgbClr val="7030A0"/>
                </a:solidFill>
              </a:rPr>
              <a:t>(تعريف الاب بانه والد الابن والابن بانه ولد الاب) </a:t>
            </a:r>
            <a:r>
              <a:rPr lang="ar-IQ" sz="4000" dirty="0" smtClean="0"/>
              <a:t>لان الابن والاب متساويان في الوضوح،وليس احدهما اوضح من الاخر حتى يعرف به.</a:t>
            </a:r>
          </a:p>
          <a:p>
            <a:endParaRPr lang="ar-IQ" sz="4000" dirty="0" smtClean="0">
              <a:solidFill>
                <a:srgbClr val="002060"/>
              </a:solidFill>
            </a:endParaRPr>
          </a:p>
          <a:p>
            <a:pPr rtl="1"/>
            <a:r>
              <a:rPr lang="ar-IQ" sz="4000" dirty="0" smtClean="0">
                <a:solidFill>
                  <a:srgbClr val="C00000"/>
                </a:solidFill>
              </a:rPr>
              <a:t>ب-التعريف بما هو اخفى من الشئ المعرف، </a:t>
            </a:r>
          </a:p>
          <a:p>
            <a:r>
              <a:rPr lang="ar-IQ" sz="4000" dirty="0" smtClean="0">
                <a:solidFill>
                  <a:srgbClr val="C00000"/>
                </a:solidFill>
              </a:rPr>
              <a:t>مثل </a:t>
            </a:r>
            <a:r>
              <a:rPr lang="ar-IQ" sz="4000" b="1" dirty="0" smtClean="0">
                <a:solidFill>
                  <a:srgbClr val="7030A0"/>
                </a:solidFill>
              </a:rPr>
              <a:t>(النور قوة تشبه الوقود) </a:t>
            </a:r>
            <a:r>
              <a:rPr lang="ar-IQ" sz="4000" dirty="0" smtClean="0">
                <a:solidFill>
                  <a:srgbClr val="C00000"/>
                </a:solidFill>
              </a:rPr>
              <a:t>لان الشئ المعرف هنا (النور) اوضح من التعريف لدى المخاطب،فلا يتحقق المطلوب من التعريف وهو بيان الحقيقة او ايضاح المعنى.</a:t>
            </a:r>
          </a:p>
          <a:p>
            <a:endParaRPr lang="ar-IQ" sz="4000" dirty="0" smtClean="0">
              <a:solidFill>
                <a:srgbClr val="002060"/>
              </a:solidFill>
            </a:endParaRPr>
          </a:p>
        </p:txBody>
      </p:sp>
    </p:spTree>
    <p:extLst>
      <p:ext uri="{BB962C8B-B14F-4D97-AF65-F5344CB8AC3E}">
        <p14:creationId xmlns:p14="http://schemas.microsoft.com/office/powerpoint/2010/main" val="3628992885"/>
      </p:ext>
    </p:extLst>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47664" y="274638"/>
            <a:ext cx="6264696" cy="1282154"/>
          </a:xfrm>
          <a:ln>
            <a:solidFill>
              <a:schemeClr val="tx1"/>
            </a:solidFill>
          </a:ln>
        </p:spPr>
        <p:txBody>
          <a:bodyPr>
            <a:normAutofit fontScale="90000"/>
          </a:bodyPr>
          <a:lstStyle/>
          <a:p>
            <a:pPr rtl="1"/>
            <a:r>
              <a:rPr lang="ar-IQ" b="1" dirty="0" smtClean="0">
                <a:solidFill>
                  <a:srgbClr val="7030A0"/>
                </a:solidFill>
              </a:rPr>
              <a:t>التقسيم والتصنيف</a:t>
            </a:r>
            <a:br>
              <a:rPr lang="ar-IQ" b="1" dirty="0" smtClean="0">
                <a:solidFill>
                  <a:srgbClr val="7030A0"/>
                </a:solidFill>
              </a:rPr>
            </a:br>
            <a:r>
              <a:rPr lang="ar-IQ" b="1" dirty="0" smtClean="0">
                <a:solidFill>
                  <a:srgbClr val="7030A0"/>
                </a:solidFill>
              </a:rPr>
              <a:t>التقسيم(القسمة)</a:t>
            </a:r>
            <a:endParaRPr lang="en-US" sz="3600" dirty="0">
              <a:solidFill>
                <a:srgbClr val="7030A0"/>
              </a:solidFill>
            </a:endParaRPr>
          </a:p>
        </p:txBody>
      </p:sp>
      <p:sp>
        <p:nvSpPr>
          <p:cNvPr id="3" name="TextBox 2"/>
          <p:cNvSpPr txBox="1"/>
          <p:nvPr/>
        </p:nvSpPr>
        <p:spPr>
          <a:xfrm>
            <a:off x="243648" y="1916832"/>
            <a:ext cx="8712968" cy="1323439"/>
          </a:xfrm>
          <a:prstGeom prst="rect">
            <a:avLst/>
          </a:prstGeom>
          <a:noFill/>
          <a:ln>
            <a:solidFill>
              <a:schemeClr val="tx1"/>
            </a:solidFill>
          </a:ln>
        </p:spPr>
        <p:txBody>
          <a:bodyPr wrap="square" rtlCol="0">
            <a:spAutoFit/>
          </a:bodyPr>
          <a:lstStyle/>
          <a:p>
            <a:pPr algn="r" rtl="1"/>
            <a:r>
              <a:rPr lang="ar-IQ" sz="4000" b="1" dirty="0" smtClean="0">
                <a:solidFill>
                  <a:srgbClr val="FF0000"/>
                </a:solidFill>
              </a:rPr>
              <a:t>تعريفه:</a:t>
            </a:r>
            <a:r>
              <a:rPr lang="ar-IQ" sz="4000" b="1" dirty="0" smtClean="0"/>
              <a:t>ان التقسيم (القسمة)هو تجزئة الشئ الى انواعه او تحليله الى عناصره.</a:t>
            </a:r>
            <a:endParaRPr lang="en-US" sz="4000" b="1" dirty="0"/>
          </a:p>
        </p:txBody>
      </p:sp>
      <p:sp>
        <p:nvSpPr>
          <p:cNvPr id="4" name="TextBox 3"/>
          <p:cNvSpPr txBox="1"/>
          <p:nvPr/>
        </p:nvSpPr>
        <p:spPr>
          <a:xfrm>
            <a:off x="243648" y="3573016"/>
            <a:ext cx="8712968" cy="3170099"/>
          </a:xfrm>
          <a:prstGeom prst="rect">
            <a:avLst/>
          </a:prstGeom>
          <a:noFill/>
          <a:ln>
            <a:solidFill>
              <a:schemeClr val="tx1"/>
            </a:solidFill>
          </a:ln>
        </p:spPr>
        <p:txBody>
          <a:bodyPr wrap="square" rtlCol="0">
            <a:spAutoFit/>
          </a:bodyPr>
          <a:lstStyle/>
          <a:p>
            <a:pPr algn="r" rtl="1"/>
            <a:r>
              <a:rPr lang="ar-IQ" sz="4000" b="1" dirty="0" smtClean="0">
                <a:solidFill>
                  <a:srgbClr val="7030A0"/>
                </a:solidFill>
              </a:rPr>
              <a:t>لتجزئة الكلمة الى انواعها نقول </a:t>
            </a:r>
            <a:r>
              <a:rPr lang="ar-IQ" sz="4000" b="1" dirty="0" smtClean="0">
                <a:solidFill>
                  <a:srgbClr val="C00000"/>
                </a:solidFill>
              </a:rPr>
              <a:t>(الكلمة تنقسم الى ثلاثة اقسام، هي:الاسم والفعل والحرف)</a:t>
            </a:r>
          </a:p>
          <a:p>
            <a:pPr algn="r" rtl="1"/>
            <a:endParaRPr lang="ar-IQ" sz="4000" b="1" dirty="0" smtClean="0">
              <a:solidFill>
                <a:srgbClr val="C00000"/>
              </a:solidFill>
            </a:endParaRPr>
          </a:p>
          <a:p>
            <a:pPr algn="r" rtl="1"/>
            <a:r>
              <a:rPr lang="ar-IQ" sz="4000" dirty="0" smtClean="0"/>
              <a:t>وكقولنا </a:t>
            </a:r>
            <a:r>
              <a:rPr lang="ar-IQ" sz="4000" b="1" dirty="0" smtClean="0">
                <a:solidFill>
                  <a:srgbClr val="C00000"/>
                </a:solidFill>
              </a:rPr>
              <a:t>(الماء ينحل الى عنصرين هما :الاوكسجين والهيدروجين)</a:t>
            </a:r>
            <a:endParaRPr lang="en-US" sz="4000" b="1" dirty="0">
              <a:solidFill>
                <a:srgbClr val="C00000"/>
              </a:solidFill>
            </a:endParaRPr>
          </a:p>
        </p:txBody>
      </p:sp>
    </p:spTree>
    <p:extLst>
      <p:ext uri="{BB962C8B-B14F-4D97-AF65-F5344CB8AC3E}">
        <p14:creationId xmlns:p14="http://schemas.microsoft.com/office/powerpoint/2010/main" val="2669142896"/>
      </p:ext>
    </p:extLst>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339752" y="188640"/>
            <a:ext cx="5472608" cy="778098"/>
          </a:xfrm>
          <a:ln>
            <a:solidFill>
              <a:schemeClr val="tx1"/>
            </a:solidFill>
          </a:ln>
        </p:spPr>
        <p:txBody>
          <a:bodyPr>
            <a:normAutofit/>
          </a:bodyPr>
          <a:lstStyle/>
          <a:p>
            <a:pPr rtl="1"/>
            <a:r>
              <a:rPr lang="ar-IQ" b="1" dirty="0" smtClean="0"/>
              <a:t>اساس التقسيم</a:t>
            </a:r>
            <a:endParaRPr lang="en-US" sz="3600" dirty="0"/>
          </a:p>
        </p:txBody>
      </p:sp>
      <p:sp>
        <p:nvSpPr>
          <p:cNvPr id="5" name="Title 1"/>
          <p:cNvSpPr txBox="1">
            <a:spLocks/>
          </p:cNvSpPr>
          <p:nvPr/>
        </p:nvSpPr>
        <p:spPr>
          <a:xfrm>
            <a:off x="107504" y="1124744"/>
            <a:ext cx="9036496" cy="1138138"/>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FF0000"/>
                </a:solidFill>
              </a:rPr>
              <a:t>يقصد بالاساس هو الغاية التي يهدف اليها المقسم، والصفة التي يلاحظها اثناء التقسيم ، ويتخذ منها مقياسا عاما في تقسيمه.</a:t>
            </a:r>
            <a:endParaRPr lang="en-US" sz="4000" dirty="0">
              <a:solidFill>
                <a:srgbClr val="FF0000"/>
              </a:solidFill>
            </a:endParaRPr>
          </a:p>
        </p:txBody>
      </p:sp>
      <p:sp>
        <p:nvSpPr>
          <p:cNvPr id="6" name="Title 1"/>
          <p:cNvSpPr txBox="1">
            <a:spLocks/>
          </p:cNvSpPr>
          <p:nvPr/>
        </p:nvSpPr>
        <p:spPr>
          <a:xfrm>
            <a:off x="107504" y="2492896"/>
            <a:ext cx="8856984" cy="3888432"/>
          </a:xfrm>
          <a:prstGeom prst="rect">
            <a:avLst/>
          </a:prstGeom>
          <a:ln>
            <a:solidFill>
              <a:schemeClr val="tx1"/>
            </a:solidFill>
          </a:ln>
        </p:spPr>
        <p:txBody>
          <a:bodyPr vert="horz" lIns="91440" tIns="45720" rIns="91440" bIns="45720" rtlCol="0" anchor="ctr">
            <a:normAutofit fontScale="925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sz="4000" b="1" dirty="0" smtClean="0">
                <a:solidFill>
                  <a:srgbClr val="C00000"/>
                </a:solidFill>
              </a:rPr>
              <a:t>مثال:</a:t>
            </a:r>
          </a:p>
          <a:p>
            <a:pPr algn="r" rtl="1"/>
            <a:r>
              <a:rPr lang="ar-IQ" sz="4000" b="1" dirty="0" smtClean="0">
                <a:solidFill>
                  <a:srgbClr val="7030A0"/>
                </a:solidFill>
              </a:rPr>
              <a:t>اذا قسمنا الحيوانات الى اكلة اللحوم واكلة النباتات، </a:t>
            </a:r>
            <a:r>
              <a:rPr lang="ar-IQ" sz="4000" b="1" dirty="0" smtClean="0">
                <a:solidFill>
                  <a:srgbClr val="00B050"/>
                </a:solidFill>
              </a:rPr>
              <a:t>فان اساس التقسيم هو نوع غذاء الحيوانات.</a:t>
            </a:r>
          </a:p>
          <a:p>
            <a:pPr algn="r" rtl="1"/>
            <a:endParaRPr lang="ar-IQ" sz="4000" b="1" u="sng" dirty="0">
              <a:solidFill>
                <a:srgbClr val="7030A0"/>
              </a:solidFill>
            </a:endParaRPr>
          </a:p>
          <a:p>
            <a:pPr algn="r" rtl="1"/>
            <a:r>
              <a:rPr lang="ar-IQ" sz="4000" b="1" dirty="0" smtClean="0">
                <a:solidFill>
                  <a:srgbClr val="7030A0"/>
                </a:solidFill>
              </a:rPr>
              <a:t>يقسم المثلث الى متساوي الاضلاع، متساوي الساقين، ومختلف الاضلاع ،</a:t>
            </a:r>
            <a:r>
              <a:rPr lang="ar-IQ" sz="4000" b="1" dirty="0" smtClean="0">
                <a:solidFill>
                  <a:srgbClr val="00B050"/>
                </a:solidFill>
              </a:rPr>
              <a:t>هذا التقسيم تم على اساس اطوال اضلاع المثلث </a:t>
            </a:r>
            <a:endParaRPr lang="en-US" sz="3200" dirty="0">
              <a:solidFill>
                <a:srgbClr val="00B050"/>
              </a:solidFill>
            </a:endParaRPr>
          </a:p>
        </p:txBody>
      </p:sp>
    </p:spTree>
    <p:extLst>
      <p:ext uri="{BB962C8B-B14F-4D97-AF65-F5344CB8AC3E}">
        <p14:creationId xmlns:p14="http://schemas.microsoft.com/office/powerpoint/2010/main" val="7352586"/>
      </p:ext>
    </p:extLst>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35696" y="116632"/>
            <a:ext cx="6408712" cy="1008112"/>
          </a:xfrm>
          <a:ln>
            <a:solidFill>
              <a:schemeClr val="tx1"/>
            </a:solidFill>
          </a:ln>
        </p:spPr>
        <p:txBody>
          <a:bodyPr>
            <a:normAutofit/>
          </a:bodyPr>
          <a:lstStyle/>
          <a:p>
            <a:pPr rtl="1"/>
            <a:r>
              <a:rPr lang="ar-IQ" sz="4800" b="1" dirty="0" smtClean="0">
                <a:solidFill>
                  <a:srgbClr val="00B050"/>
                </a:solidFill>
              </a:rPr>
              <a:t>تنبيه</a:t>
            </a:r>
            <a:endParaRPr lang="en-US" sz="4800" dirty="0">
              <a:solidFill>
                <a:srgbClr val="00B050"/>
              </a:solidFill>
            </a:endParaRPr>
          </a:p>
        </p:txBody>
      </p:sp>
      <p:sp>
        <p:nvSpPr>
          <p:cNvPr id="5" name="Title 1"/>
          <p:cNvSpPr txBox="1">
            <a:spLocks/>
          </p:cNvSpPr>
          <p:nvPr/>
        </p:nvSpPr>
        <p:spPr>
          <a:xfrm>
            <a:off x="1259632" y="1340768"/>
            <a:ext cx="7128792" cy="1138138"/>
          </a:xfrm>
          <a:prstGeom prst="rect">
            <a:avLst/>
          </a:prstGeom>
          <a:ln>
            <a:no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قد يقسم الجنس الواحد بتقسيمات مختلفة وذلك على الاساس الذي اعتمد في التقسيم </a:t>
            </a:r>
            <a:endParaRPr lang="en-US" sz="4000" dirty="0">
              <a:solidFill>
                <a:srgbClr val="FF0000"/>
              </a:solidFill>
            </a:endParaRPr>
          </a:p>
        </p:txBody>
      </p:sp>
      <p:sp>
        <p:nvSpPr>
          <p:cNvPr id="7" name="Title 1"/>
          <p:cNvSpPr txBox="1">
            <a:spLocks/>
          </p:cNvSpPr>
          <p:nvPr/>
        </p:nvSpPr>
        <p:spPr>
          <a:xfrm>
            <a:off x="35496" y="2478906"/>
            <a:ext cx="9036496" cy="4190454"/>
          </a:xfrm>
          <a:prstGeom prst="rect">
            <a:avLst/>
          </a:prstGeom>
          <a:ln>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solidFill>
                <a:srgbClr val="FF0000"/>
              </a:solidFill>
            </a:endParaRPr>
          </a:p>
          <a:p>
            <a:pPr rtl="1"/>
            <a:endParaRPr lang="ar-IQ" b="1" dirty="0" smtClean="0">
              <a:solidFill>
                <a:srgbClr val="FF0000"/>
              </a:solidFill>
            </a:endParaRPr>
          </a:p>
          <a:p>
            <a:pPr algn="just" rtl="1"/>
            <a:r>
              <a:rPr lang="ar-IQ" b="1" dirty="0" smtClean="0">
                <a:solidFill>
                  <a:srgbClr val="FF0000"/>
                </a:solidFill>
              </a:rPr>
              <a:t>مثال: </a:t>
            </a:r>
            <a:r>
              <a:rPr lang="ar-IQ" b="1" dirty="0" smtClean="0">
                <a:solidFill>
                  <a:srgbClr val="7030A0"/>
                </a:solidFill>
              </a:rPr>
              <a:t>الانسان</a:t>
            </a:r>
          </a:p>
          <a:p>
            <a:pPr algn="just" rtl="1"/>
            <a:endParaRPr lang="ar-IQ" b="1" dirty="0" smtClean="0">
              <a:solidFill>
                <a:srgbClr val="FF0000"/>
              </a:solidFill>
            </a:endParaRPr>
          </a:p>
          <a:p>
            <a:pPr algn="just" rtl="1"/>
            <a:r>
              <a:rPr lang="ar-IQ" b="1" dirty="0" smtClean="0">
                <a:solidFill>
                  <a:srgbClr val="C00000"/>
                </a:solidFill>
              </a:rPr>
              <a:t>قد يقسم على اساس اللون الى (اسود ،وابيض،........)</a:t>
            </a:r>
          </a:p>
          <a:p>
            <a:pPr algn="just" rtl="1"/>
            <a:endParaRPr lang="ar-IQ" b="1" dirty="0" smtClean="0">
              <a:solidFill>
                <a:srgbClr val="FF0000"/>
              </a:solidFill>
            </a:endParaRPr>
          </a:p>
          <a:p>
            <a:pPr algn="just" rtl="1"/>
            <a:r>
              <a:rPr lang="ar-IQ" b="1" dirty="0" smtClean="0">
                <a:solidFill>
                  <a:srgbClr val="FF0000"/>
                </a:solidFill>
              </a:rPr>
              <a:t>قد يقسم على اساس الشعب الى (عربي، وهندي،.......)</a:t>
            </a:r>
          </a:p>
          <a:p>
            <a:pPr algn="just" rtl="1"/>
            <a:endParaRPr lang="ar-IQ" b="1" dirty="0" smtClean="0">
              <a:solidFill>
                <a:srgbClr val="FF0000"/>
              </a:solidFill>
            </a:endParaRPr>
          </a:p>
          <a:p>
            <a:pPr algn="just" rtl="1"/>
            <a:r>
              <a:rPr lang="ar-IQ" b="1" dirty="0" smtClean="0"/>
              <a:t>قد يقسم على اساس المجتمع الذي يعيش فيه الى (مدني ،وريفي،......)</a:t>
            </a:r>
          </a:p>
          <a:p>
            <a:pPr algn="just" rtl="1"/>
            <a:endParaRPr lang="ar-IQ" b="1" dirty="0" smtClean="0">
              <a:solidFill>
                <a:srgbClr val="FF0000"/>
              </a:solidFill>
            </a:endParaRPr>
          </a:p>
          <a:p>
            <a:pPr rtl="1"/>
            <a:endParaRPr lang="ar-IQ" b="1" dirty="0" smtClean="0">
              <a:solidFill>
                <a:srgbClr val="FF0000"/>
              </a:solidFill>
            </a:endParaRPr>
          </a:p>
          <a:p>
            <a:pPr rtl="1"/>
            <a:endParaRPr lang="ar-IQ" b="1" dirty="0" smtClean="0">
              <a:solidFill>
                <a:srgbClr val="0070C0"/>
              </a:solidFill>
            </a:endParaRPr>
          </a:p>
        </p:txBody>
      </p:sp>
    </p:spTree>
    <p:extLst>
      <p:ext uri="{BB962C8B-B14F-4D97-AF65-F5344CB8AC3E}">
        <p14:creationId xmlns:p14="http://schemas.microsoft.com/office/powerpoint/2010/main" val="2806186182"/>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260648"/>
            <a:ext cx="7560840" cy="106613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القيمة الدراسية لعلم المنطق</a:t>
            </a:r>
          </a:p>
        </p:txBody>
      </p:sp>
      <p:sp>
        <p:nvSpPr>
          <p:cNvPr id="11" name="Title 1"/>
          <p:cNvSpPr txBox="1">
            <a:spLocks/>
          </p:cNvSpPr>
          <p:nvPr/>
        </p:nvSpPr>
        <p:spPr>
          <a:xfrm>
            <a:off x="179512" y="2276792"/>
            <a:ext cx="8712968" cy="3096424"/>
          </a:xfrm>
          <a:prstGeom prst="rect">
            <a:avLst/>
          </a:prstGeom>
          <a:ln>
            <a:no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3500" b="1" dirty="0" smtClean="0">
                <a:solidFill>
                  <a:srgbClr val="7030A0"/>
                </a:solidFill>
              </a:rPr>
              <a:t>ان القيمة الدراسية لعلم المنطق هي بتوفره على تكوين قدرة التفكير السليم في البحث والنقد وتقييم الاراء والافكار وتقدير الادلة والبراهين في مختلف مجالات الفكر الانساني</a:t>
            </a:r>
            <a:endParaRPr lang="en-US" sz="4600" b="1" dirty="0">
              <a:solidFill>
                <a:srgbClr val="7030A0"/>
              </a:solidFill>
            </a:endParaRPr>
          </a:p>
        </p:txBody>
      </p:sp>
    </p:spTree>
    <p:extLst>
      <p:ext uri="{BB962C8B-B14F-4D97-AF65-F5344CB8AC3E}">
        <p14:creationId xmlns:p14="http://schemas.microsoft.com/office/powerpoint/2010/main" val="2567815475"/>
      </p:ext>
    </p:extLst>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476672"/>
            <a:ext cx="7560840" cy="1008112"/>
          </a:xfrm>
          <a:prstGeom prst="rect">
            <a:avLst/>
          </a:prstGeom>
          <a:ln>
            <a:no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ar-IQ" b="1" dirty="0" smtClean="0"/>
          </a:p>
          <a:p>
            <a:r>
              <a:rPr lang="ar-IQ" sz="5200" b="1" dirty="0" smtClean="0"/>
              <a:t>انواع التقسيم</a:t>
            </a:r>
          </a:p>
          <a:p>
            <a:endParaRPr lang="en-US" sz="4000" b="1" dirty="0">
              <a:solidFill>
                <a:srgbClr val="FF0000"/>
              </a:solidFill>
            </a:endParaRPr>
          </a:p>
        </p:txBody>
      </p:sp>
      <p:sp>
        <p:nvSpPr>
          <p:cNvPr id="13" name="Title 1"/>
          <p:cNvSpPr txBox="1">
            <a:spLocks/>
          </p:cNvSpPr>
          <p:nvPr/>
        </p:nvSpPr>
        <p:spPr>
          <a:xfrm>
            <a:off x="5040052" y="2321594"/>
            <a:ext cx="3636404" cy="4203750"/>
          </a:xfrm>
          <a:prstGeom prst="rect">
            <a:avLst/>
          </a:prstGeom>
          <a:ln w="25400" cap="rnd">
            <a:solidFill>
              <a:schemeClr val="tx1"/>
            </a:solidFill>
            <a:prstDash val="sysDot"/>
          </a:ln>
        </p:spPr>
        <p:txBody>
          <a:bodyPr vert="horz" lIns="91440" tIns="45720" rIns="91440" bIns="45720" rtlCol="0" anchor="ctr">
            <a:normAutofit fontScale="925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sz="3900" b="1" dirty="0" smtClean="0">
                <a:solidFill>
                  <a:schemeClr val="accent6">
                    <a:lumMod val="50000"/>
                  </a:schemeClr>
                </a:solidFill>
              </a:rPr>
              <a:t>القسمة الطبيعية</a:t>
            </a:r>
          </a:p>
          <a:p>
            <a:pPr algn="just" rtl="1"/>
            <a:r>
              <a:rPr lang="ar-IQ" sz="3900" b="1" dirty="0" smtClean="0">
                <a:solidFill>
                  <a:schemeClr val="accent6">
                    <a:lumMod val="50000"/>
                  </a:schemeClr>
                </a:solidFill>
              </a:rPr>
              <a:t>هي تحليل الشئ الى اجزائه التي يتالف منها</a:t>
            </a:r>
          </a:p>
          <a:p>
            <a:pPr algn="just" rtl="1"/>
            <a:endParaRPr lang="ar-IQ" sz="3900" b="1" dirty="0" smtClean="0">
              <a:solidFill>
                <a:schemeClr val="accent6">
                  <a:lumMod val="50000"/>
                </a:schemeClr>
              </a:solidFill>
            </a:endParaRPr>
          </a:p>
          <a:p>
            <a:pPr algn="just" rtl="1"/>
            <a:r>
              <a:rPr lang="ar-IQ" sz="4000" b="1" dirty="0" smtClean="0">
                <a:solidFill>
                  <a:srgbClr val="FF0000"/>
                </a:solidFill>
              </a:rPr>
              <a:t>مثال:</a:t>
            </a:r>
            <a:r>
              <a:rPr lang="ar-IQ" sz="4000" b="1" dirty="0" smtClean="0">
                <a:solidFill>
                  <a:schemeClr val="accent6">
                    <a:lumMod val="50000"/>
                  </a:schemeClr>
                </a:solidFill>
              </a:rPr>
              <a:t> تقسيم الماء الى عنصري الاوكسجين والهيدروجين</a:t>
            </a:r>
            <a:endParaRPr lang="en-US" sz="4000" b="1" dirty="0">
              <a:solidFill>
                <a:srgbClr val="FF0000"/>
              </a:solidFill>
            </a:endParaRPr>
          </a:p>
        </p:txBody>
      </p:sp>
      <p:sp>
        <p:nvSpPr>
          <p:cNvPr id="14" name="Title 1"/>
          <p:cNvSpPr txBox="1">
            <a:spLocks/>
          </p:cNvSpPr>
          <p:nvPr/>
        </p:nvSpPr>
        <p:spPr>
          <a:xfrm>
            <a:off x="611720" y="2321594"/>
            <a:ext cx="3924276" cy="4203750"/>
          </a:xfrm>
          <a:prstGeom prst="rect">
            <a:avLst/>
          </a:prstGeom>
          <a:ln w="25400" cap="rnd">
            <a:solidFill>
              <a:schemeClr val="tx1"/>
            </a:solidFill>
            <a:prstDash val="sysDot"/>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sz="6500" b="1" dirty="0" smtClean="0">
                <a:solidFill>
                  <a:srgbClr val="7030A0"/>
                </a:solidFill>
              </a:rPr>
              <a:t>القسمة المنطقية</a:t>
            </a:r>
          </a:p>
          <a:p>
            <a:pPr algn="just" rtl="1"/>
            <a:r>
              <a:rPr lang="ar-IQ" sz="6500" b="1" dirty="0" smtClean="0">
                <a:solidFill>
                  <a:srgbClr val="7030A0"/>
                </a:solidFill>
              </a:rPr>
              <a:t>هي تحليل الشئ الى انواعه التي ينطبق عليها</a:t>
            </a:r>
          </a:p>
          <a:p>
            <a:pPr algn="just" rtl="1"/>
            <a:r>
              <a:rPr lang="ar-IQ" sz="6500" b="1" dirty="0" smtClean="0">
                <a:solidFill>
                  <a:schemeClr val="accent3">
                    <a:lumMod val="75000"/>
                  </a:schemeClr>
                </a:solidFill>
              </a:rPr>
              <a:t> </a:t>
            </a:r>
          </a:p>
          <a:p>
            <a:pPr algn="just" rtl="1"/>
            <a:r>
              <a:rPr lang="ar-IQ" sz="7100" b="1" dirty="0" smtClean="0">
                <a:solidFill>
                  <a:srgbClr val="FF0000"/>
                </a:solidFill>
              </a:rPr>
              <a:t>مثال:</a:t>
            </a:r>
            <a:r>
              <a:rPr lang="ar-IQ" sz="7100" b="1" dirty="0" smtClean="0">
                <a:solidFill>
                  <a:schemeClr val="accent3">
                    <a:lumMod val="75000"/>
                  </a:schemeClr>
                </a:solidFill>
              </a:rPr>
              <a:t>تقسيم الكلمة الى الاسم والفعل والحرف، وقسمة الزاوية الى حادة وقائمة ومنفرجة.</a:t>
            </a:r>
            <a:endParaRPr lang="en-US" sz="7100" b="1" dirty="0">
              <a:solidFill>
                <a:schemeClr val="accent3">
                  <a:lumMod val="75000"/>
                </a:schemeClr>
              </a:solidFill>
            </a:endParaRPr>
          </a:p>
        </p:txBody>
      </p:sp>
      <p:cxnSp>
        <p:nvCxnSpPr>
          <p:cNvPr id="3" name="Straight Arrow Connector 2"/>
          <p:cNvCxnSpPr>
            <a:stCxn id="7" idx="2"/>
            <a:endCxn id="14" idx="0"/>
          </p:cNvCxnSpPr>
          <p:nvPr/>
        </p:nvCxnSpPr>
        <p:spPr>
          <a:xfrm flipH="1">
            <a:off x="2573858" y="1484784"/>
            <a:ext cx="2178162" cy="836810"/>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5" name="Straight Arrow Connector 4"/>
          <p:cNvCxnSpPr>
            <a:stCxn id="7" idx="2"/>
            <a:endCxn id="13" idx="0"/>
          </p:cNvCxnSpPr>
          <p:nvPr/>
        </p:nvCxnSpPr>
        <p:spPr>
          <a:xfrm>
            <a:off x="4752020" y="1484784"/>
            <a:ext cx="2106234" cy="836810"/>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268938996"/>
      </p:ext>
    </p:extLst>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txBox="1">
            <a:spLocks/>
          </p:cNvSpPr>
          <p:nvPr/>
        </p:nvSpPr>
        <p:spPr>
          <a:xfrm>
            <a:off x="203807" y="188640"/>
            <a:ext cx="8710457" cy="79208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شروط القسمة المنطقية</a:t>
            </a:r>
            <a:endParaRPr lang="en-US" sz="4000" dirty="0">
              <a:solidFill>
                <a:srgbClr val="FF0000"/>
              </a:solidFill>
            </a:endParaRPr>
          </a:p>
        </p:txBody>
      </p:sp>
      <p:sp>
        <p:nvSpPr>
          <p:cNvPr id="4" name="Title 1"/>
          <p:cNvSpPr txBox="1">
            <a:spLocks/>
          </p:cNvSpPr>
          <p:nvPr/>
        </p:nvSpPr>
        <p:spPr>
          <a:xfrm>
            <a:off x="35314" y="1196752"/>
            <a:ext cx="9143999" cy="1138138"/>
          </a:xfrm>
          <a:prstGeom prst="rect">
            <a:avLst/>
          </a:prstGeom>
          <a:ln>
            <a:no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3200" b="1" dirty="0" smtClean="0"/>
              <a:t>1</a:t>
            </a:r>
            <a:r>
              <a:rPr lang="ar-IQ" sz="2400" b="1" dirty="0" smtClean="0"/>
              <a:t>- فرض اساس واحد للتقسيم:</a:t>
            </a:r>
            <a:r>
              <a:rPr lang="ar-IQ" sz="2400" b="1" dirty="0" smtClean="0">
                <a:solidFill>
                  <a:srgbClr val="7030A0"/>
                </a:solidFill>
              </a:rPr>
              <a:t>لاتصح قسمة الشئ الواحد على اكثر من اساس في ان واحد</a:t>
            </a:r>
            <a:endParaRPr lang="en-US" sz="2400" dirty="0">
              <a:solidFill>
                <a:srgbClr val="7030A0"/>
              </a:solidFill>
            </a:endParaRPr>
          </a:p>
        </p:txBody>
      </p:sp>
      <p:sp>
        <p:nvSpPr>
          <p:cNvPr id="7" name="Title 1"/>
          <p:cNvSpPr txBox="1">
            <a:spLocks/>
          </p:cNvSpPr>
          <p:nvPr/>
        </p:nvSpPr>
        <p:spPr>
          <a:xfrm>
            <a:off x="107504" y="2492896"/>
            <a:ext cx="8999621" cy="1570186"/>
          </a:xfrm>
          <a:prstGeom prst="rect">
            <a:avLst/>
          </a:prstGeom>
          <a:ln>
            <a:no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2400" b="1" dirty="0" smtClean="0"/>
              <a:t>2-مساواة مصاديق الاقسام الى مصاديق المقسم:</a:t>
            </a:r>
            <a:r>
              <a:rPr lang="ar-IQ" sz="2400" b="1" dirty="0" smtClean="0">
                <a:solidFill>
                  <a:srgbClr val="7030A0"/>
                </a:solidFill>
              </a:rPr>
              <a:t>يعني ان كل مصداق ينطبق عليه القسم لابد وان ينطبق عليه المقسم.</a:t>
            </a:r>
          </a:p>
          <a:p>
            <a:pPr rtl="1"/>
            <a:r>
              <a:rPr lang="ar-IQ" sz="2400" b="1" dirty="0" smtClean="0">
                <a:solidFill>
                  <a:srgbClr val="FF0000"/>
                </a:solidFill>
              </a:rPr>
              <a:t>مثال:لفظ (المدرسة)هي مصداق الاسم الذي هو قسم من الكلمة ينطبق عليها الاسم فيقال (المدرسة اسم) وتنطبق عليها الكلمة التي هي المقسم للاسم فيقال (المدرسة كلمة)</a:t>
            </a:r>
            <a:endParaRPr lang="en-US" sz="2400" dirty="0">
              <a:solidFill>
                <a:srgbClr val="FF0000"/>
              </a:solidFill>
            </a:endParaRPr>
          </a:p>
        </p:txBody>
      </p:sp>
      <p:sp>
        <p:nvSpPr>
          <p:cNvPr id="8" name="Title 1"/>
          <p:cNvSpPr txBox="1">
            <a:spLocks/>
          </p:cNvSpPr>
          <p:nvPr/>
        </p:nvSpPr>
        <p:spPr>
          <a:xfrm>
            <a:off x="107504" y="4221088"/>
            <a:ext cx="8999621" cy="1138138"/>
          </a:xfrm>
          <a:prstGeom prst="rect">
            <a:avLst/>
          </a:prstGeom>
          <a:ln>
            <a:no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2800" b="1" dirty="0" smtClean="0"/>
              <a:t>3-عدم تداخل الانواع: </a:t>
            </a:r>
            <a:r>
              <a:rPr lang="ar-IQ" sz="2800" b="1" dirty="0" smtClean="0">
                <a:solidFill>
                  <a:srgbClr val="FF0000"/>
                </a:solidFill>
              </a:rPr>
              <a:t>مثال: لايصح تقسيم الحيوان ذي العمود الفقري الى ماله رئة وماله ثدي،لان الثدييات من ذوات الرئة.</a:t>
            </a:r>
            <a:endParaRPr lang="en-US" sz="2800" dirty="0">
              <a:solidFill>
                <a:srgbClr val="FF0000"/>
              </a:solidFill>
            </a:endParaRPr>
          </a:p>
        </p:txBody>
      </p:sp>
      <p:sp>
        <p:nvSpPr>
          <p:cNvPr id="9" name="Title 1"/>
          <p:cNvSpPr txBox="1">
            <a:spLocks/>
          </p:cNvSpPr>
          <p:nvPr/>
        </p:nvSpPr>
        <p:spPr>
          <a:xfrm>
            <a:off x="107505" y="5517232"/>
            <a:ext cx="8999620" cy="1138138"/>
          </a:xfrm>
          <a:prstGeom prst="rect">
            <a:avLst/>
          </a:prstGeom>
          <a:ln>
            <a:no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sz="2800" b="1" dirty="0" smtClean="0"/>
              <a:t>4-اتصال حلقات السلسلة:</a:t>
            </a:r>
          </a:p>
          <a:p>
            <a:pPr rtl="1"/>
            <a:r>
              <a:rPr lang="ar-IQ" sz="2800" b="1" dirty="0" smtClean="0">
                <a:solidFill>
                  <a:srgbClr val="FF0000"/>
                </a:solidFill>
              </a:rPr>
              <a:t>مثل: كقولنا (زيد-انسان-حيوان-جسم)</a:t>
            </a:r>
            <a:endParaRPr lang="en-US" sz="2800" dirty="0">
              <a:solidFill>
                <a:srgbClr val="FF0000"/>
              </a:solidFill>
            </a:endParaRPr>
          </a:p>
        </p:txBody>
      </p:sp>
    </p:spTree>
    <p:extLst>
      <p:ext uri="{BB962C8B-B14F-4D97-AF65-F5344CB8AC3E}">
        <p14:creationId xmlns:p14="http://schemas.microsoft.com/office/powerpoint/2010/main" val="144996512"/>
      </p:ext>
    </p:extLst>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txBox="1">
            <a:spLocks/>
          </p:cNvSpPr>
          <p:nvPr/>
        </p:nvSpPr>
        <p:spPr>
          <a:xfrm>
            <a:off x="203807" y="188640"/>
            <a:ext cx="8710457" cy="113813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الفرق بين القسمتين الطبيعية والمنطقية</a:t>
            </a:r>
            <a:endParaRPr lang="en-US" sz="4000" dirty="0">
              <a:solidFill>
                <a:srgbClr val="FF0000"/>
              </a:solidFill>
            </a:endParaRPr>
          </a:p>
        </p:txBody>
      </p:sp>
      <p:sp>
        <p:nvSpPr>
          <p:cNvPr id="6" name="Title 1"/>
          <p:cNvSpPr txBox="1">
            <a:spLocks/>
          </p:cNvSpPr>
          <p:nvPr/>
        </p:nvSpPr>
        <p:spPr>
          <a:xfrm>
            <a:off x="107504" y="2852936"/>
            <a:ext cx="5040560" cy="3888432"/>
          </a:xfrm>
          <a:prstGeom prst="rect">
            <a:avLst/>
          </a:prstGeom>
          <a:ln w="25400">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endParaRPr lang="ar-IQ" sz="4000" b="1" dirty="0" smtClean="0">
              <a:solidFill>
                <a:srgbClr val="7030A0"/>
              </a:solidFill>
            </a:endParaRPr>
          </a:p>
          <a:p>
            <a:pPr algn="just" rtl="1"/>
            <a:r>
              <a:rPr lang="ar-IQ" sz="4000" b="1" dirty="0" smtClean="0">
                <a:solidFill>
                  <a:srgbClr val="7030A0"/>
                </a:solidFill>
              </a:rPr>
              <a:t>1-يصح حمل القسم على المقسم وحمل المقسم على القسم فيصح ان يقال (الاسم كلمة) و(هذه الكلمة اسم).</a:t>
            </a:r>
          </a:p>
          <a:p>
            <a:pPr algn="just" rtl="1"/>
            <a:endParaRPr lang="ar-IQ" sz="4000" b="1" dirty="0" smtClean="0">
              <a:solidFill>
                <a:srgbClr val="7030A0"/>
              </a:solidFill>
            </a:endParaRPr>
          </a:p>
          <a:p>
            <a:pPr algn="just" rtl="1"/>
            <a:r>
              <a:rPr lang="ar-IQ" sz="4000" b="1" dirty="0" smtClean="0">
                <a:solidFill>
                  <a:srgbClr val="7030A0"/>
                </a:solidFill>
              </a:rPr>
              <a:t>2- هذه العملية تنازلية،تبدا من الجنس الى انواعه ،ومن النوع الى اصنافه،ومن الصنف الى افراده. </a:t>
            </a:r>
          </a:p>
          <a:p>
            <a:pPr algn="just" rtl="1"/>
            <a:r>
              <a:rPr lang="ar-IQ" sz="4000" b="1" dirty="0" smtClean="0">
                <a:solidFill>
                  <a:srgbClr val="FF0000"/>
                </a:solidFill>
              </a:rPr>
              <a:t>مثال:تقسم الكلمة (اسم،فعل،حرف)،والاسم الى(معرب ومبنى)والفعل(ماضي،مضارع ،امر)،والمضارع(معرب ومبنى)</a:t>
            </a:r>
          </a:p>
          <a:p>
            <a:pPr algn="just" rtl="1"/>
            <a:endParaRPr lang="ar-IQ" b="1" dirty="0">
              <a:solidFill>
                <a:srgbClr val="C00000"/>
              </a:solidFill>
            </a:endParaRPr>
          </a:p>
        </p:txBody>
      </p:sp>
      <p:sp>
        <p:nvSpPr>
          <p:cNvPr id="4" name="Title 1"/>
          <p:cNvSpPr txBox="1">
            <a:spLocks/>
          </p:cNvSpPr>
          <p:nvPr/>
        </p:nvSpPr>
        <p:spPr>
          <a:xfrm>
            <a:off x="5868144" y="2780928"/>
            <a:ext cx="2686080" cy="3888432"/>
          </a:xfrm>
          <a:prstGeom prst="rect">
            <a:avLst/>
          </a:prstGeom>
          <a:ln w="25400">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sz="2800" b="1" dirty="0" smtClean="0">
                <a:solidFill>
                  <a:srgbClr val="7030A0"/>
                </a:solidFill>
              </a:rPr>
              <a:t>1-لايصح حمل القسم على المقسم وحمل المقسم على القسم فلا يصح ان يقال (الاوكسجين ماء) و(هذا الماء اوكسجين).</a:t>
            </a:r>
            <a:endParaRPr lang="ar-IQ" sz="2800" b="1" dirty="0">
              <a:solidFill>
                <a:srgbClr val="7030A0"/>
              </a:solidFill>
            </a:endParaRPr>
          </a:p>
        </p:txBody>
      </p:sp>
      <p:sp>
        <p:nvSpPr>
          <p:cNvPr id="7" name="Title 1"/>
          <p:cNvSpPr txBox="1">
            <a:spLocks/>
          </p:cNvSpPr>
          <p:nvPr/>
        </p:nvSpPr>
        <p:spPr>
          <a:xfrm>
            <a:off x="5508104" y="1620588"/>
            <a:ext cx="3406160" cy="728291"/>
          </a:xfrm>
          <a:prstGeom prst="rect">
            <a:avLst/>
          </a:prstGeom>
          <a:ln>
            <a:solidFill>
              <a:schemeClr val="tx1"/>
            </a:solidFill>
          </a:ln>
        </p:spPr>
        <p:txBody>
          <a:bodyPr vert="horz" lIns="91440" tIns="45720" rIns="91440" bIns="45720" rtlCol="0" anchor="ctr">
            <a:normAutofit fontScale="2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i="1" dirty="0" smtClean="0">
              <a:solidFill>
                <a:srgbClr val="C00000"/>
              </a:solidFill>
            </a:endParaRPr>
          </a:p>
          <a:p>
            <a:pPr rtl="1"/>
            <a:r>
              <a:rPr lang="ar-IQ" sz="13500" b="1" dirty="0" smtClean="0">
                <a:solidFill>
                  <a:srgbClr val="C00000"/>
                </a:solidFill>
              </a:rPr>
              <a:t>القسمة الطبيعية</a:t>
            </a:r>
            <a:endParaRPr lang="ar-IQ" sz="13500" b="1" i="1" dirty="0">
              <a:solidFill>
                <a:srgbClr val="C00000"/>
              </a:solidFill>
            </a:endParaRPr>
          </a:p>
        </p:txBody>
      </p:sp>
      <p:sp>
        <p:nvSpPr>
          <p:cNvPr id="8" name="Title 1"/>
          <p:cNvSpPr txBox="1">
            <a:spLocks/>
          </p:cNvSpPr>
          <p:nvPr/>
        </p:nvSpPr>
        <p:spPr>
          <a:xfrm>
            <a:off x="203807" y="1620589"/>
            <a:ext cx="3528392" cy="728291"/>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3600" b="1" i="1" dirty="0" smtClean="0">
                <a:solidFill>
                  <a:srgbClr val="C00000"/>
                </a:solidFill>
              </a:rPr>
              <a:t>القسمة المنطقية</a:t>
            </a:r>
            <a:endParaRPr lang="ar-IQ" sz="3600" b="1" i="1" dirty="0">
              <a:solidFill>
                <a:srgbClr val="C00000"/>
              </a:solidFill>
            </a:endParaRPr>
          </a:p>
        </p:txBody>
      </p:sp>
      <p:cxnSp>
        <p:nvCxnSpPr>
          <p:cNvPr id="9" name="Straight Arrow Connector 8"/>
          <p:cNvCxnSpPr>
            <a:stCxn id="5" idx="2"/>
            <a:endCxn id="8" idx="0"/>
          </p:cNvCxnSpPr>
          <p:nvPr/>
        </p:nvCxnSpPr>
        <p:spPr>
          <a:xfrm flipH="1">
            <a:off x="1968003" y="1326778"/>
            <a:ext cx="2591033" cy="293811"/>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a:stCxn id="5" idx="2"/>
            <a:endCxn id="7" idx="0"/>
          </p:cNvCxnSpPr>
          <p:nvPr/>
        </p:nvCxnSpPr>
        <p:spPr>
          <a:xfrm>
            <a:off x="4559036" y="1326778"/>
            <a:ext cx="2652148" cy="293810"/>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3" name="Straight Arrow Connector 12"/>
          <p:cNvCxnSpPr>
            <a:stCxn id="8" idx="2"/>
            <a:endCxn id="6" idx="0"/>
          </p:cNvCxnSpPr>
          <p:nvPr/>
        </p:nvCxnSpPr>
        <p:spPr>
          <a:xfrm>
            <a:off x="1968003" y="2348880"/>
            <a:ext cx="659781" cy="504056"/>
          </a:xfrm>
          <a:prstGeom prst="straightConnector1">
            <a:avLst/>
          </a:prstGeom>
          <a:ln w="25400">
            <a:solidFill>
              <a:srgbClr val="C00000"/>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a:stCxn id="7" idx="2"/>
            <a:endCxn id="4" idx="0"/>
          </p:cNvCxnSpPr>
          <p:nvPr/>
        </p:nvCxnSpPr>
        <p:spPr>
          <a:xfrm>
            <a:off x="7211184" y="2348879"/>
            <a:ext cx="0" cy="432049"/>
          </a:xfrm>
          <a:prstGeom prst="straightConnector1">
            <a:avLst/>
          </a:prstGeom>
          <a:ln w="25400">
            <a:solidFill>
              <a:srgbClr val="C00000"/>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44996512"/>
      </p:ext>
    </p:extLst>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txBox="1">
            <a:spLocks/>
          </p:cNvSpPr>
          <p:nvPr/>
        </p:nvSpPr>
        <p:spPr>
          <a:xfrm>
            <a:off x="203807" y="188640"/>
            <a:ext cx="8710457" cy="113813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اساليب التقسيم للقسمة المنطقية</a:t>
            </a:r>
            <a:endParaRPr lang="en-US" sz="4000" dirty="0">
              <a:solidFill>
                <a:srgbClr val="FF0000"/>
              </a:solidFill>
            </a:endParaRPr>
          </a:p>
        </p:txBody>
      </p:sp>
      <p:sp>
        <p:nvSpPr>
          <p:cNvPr id="6" name="Title 1"/>
          <p:cNvSpPr txBox="1">
            <a:spLocks/>
          </p:cNvSpPr>
          <p:nvPr/>
        </p:nvSpPr>
        <p:spPr>
          <a:xfrm>
            <a:off x="611560" y="2852936"/>
            <a:ext cx="2651959" cy="3240360"/>
          </a:xfrm>
          <a:prstGeom prst="rect">
            <a:avLst/>
          </a:prstGeom>
          <a:ln w="25400">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endParaRPr lang="ar-IQ" sz="4000" b="1" dirty="0" smtClean="0">
              <a:solidFill>
                <a:srgbClr val="7030A0"/>
              </a:solidFill>
            </a:endParaRPr>
          </a:p>
          <a:p>
            <a:pPr algn="just" rtl="1"/>
            <a:r>
              <a:rPr lang="ar-IQ" sz="4000" b="1" dirty="0" smtClean="0">
                <a:solidFill>
                  <a:srgbClr val="7030A0"/>
                </a:solidFill>
              </a:rPr>
              <a:t>هي قسمة الشئ الى جميع اقسامه تفصيلا.</a:t>
            </a:r>
          </a:p>
          <a:p>
            <a:pPr algn="just" rtl="1"/>
            <a:endParaRPr lang="ar-IQ" sz="4000" b="1" dirty="0" smtClean="0">
              <a:solidFill>
                <a:srgbClr val="7030A0"/>
              </a:solidFill>
            </a:endParaRPr>
          </a:p>
          <a:p>
            <a:pPr algn="just" rtl="1"/>
            <a:r>
              <a:rPr lang="ar-IQ" sz="4000" b="1" dirty="0" smtClean="0">
                <a:solidFill>
                  <a:srgbClr val="FF0000"/>
                </a:solidFill>
              </a:rPr>
              <a:t>مثال:</a:t>
            </a:r>
            <a:r>
              <a:rPr lang="ar-IQ" sz="4000" b="1" dirty="0" smtClean="0">
                <a:solidFill>
                  <a:srgbClr val="7030A0"/>
                </a:solidFill>
              </a:rPr>
              <a:t>تقسيم الكلمة الى (اسم وفعل وحرف)،والاسم الى معرب ومبني  ، وهكذا.</a:t>
            </a:r>
          </a:p>
          <a:p>
            <a:pPr algn="just" rtl="1"/>
            <a:endParaRPr lang="ar-IQ" b="1" dirty="0">
              <a:solidFill>
                <a:srgbClr val="C00000"/>
              </a:solidFill>
            </a:endParaRPr>
          </a:p>
        </p:txBody>
      </p:sp>
      <p:sp>
        <p:nvSpPr>
          <p:cNvPr id="4" name="Title 1"/>
          <p:cNvSpPr txBox="1">
            <a:spLocks/>
          </p:cNvSpPr>
          <p:nvPr/>
        </p:nvSpPr>
        <p:spPr>
          <a:xfrm>
            <a:off x="4716016" y="2780928"/>
            <a:ext cx="4104456" cy="3312368"/>
          </a:xfrm>
          <a:prstGeom prst="rect">
            <a:avLst/>
          </a:prstGeom>
          <a:ln w="25400">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sz="2800" b="1" dirty="0" smtClean="0">
                <a:solidFill>
                  <a:srgbClr val="7030A0"/>
                </a:solidFill>
              </a:rPr>
              <a:t>هي طريقة الترديد بين النفي والاثبات:( تقسيم الشئ تقسيما دائرا بين اثبات القسم ونفيه)،</a:t>
            </a:r>
          </a:p>
          <a:p>
            <a:pPr algn="just" rtl="1"/>
            <a:endParaRPr lang="ar-IQ" sz="2800" b="1" dirty="0" smtClean="0">
              <a:solidFill>
                <a:srgbClr val="7030A0"/>
              </a:solidFill>
            </a:endParaRPr>
          </a:p>
          <a:p>
            <a:pPr algn="just" rtl="1"/>
            <a:r>
              <a:rPr lang="ar-IQ" sz="2800" b="1" dirty="0" smtClean="0">
                <a:solidFill>
                  <a:srgbClr val="FF0000"/>
                </a:solidFill>
              </a:rPr>
              <a:t>مثال:</a:t>
            </a:r>
            <a:r>
              <a:rPr lang="ar-IQ" sz="2800" b="1" dirty="0" smtClean="0">
                <a:solidFill>
                  <a:srgbClr val="7030A0"/>
                </a:solidFill>
              </a:rPr>
              <a:t> تقسيم الحيوان الى الناطق وغير الناطق،والناطق الى الرجل وغير الرجل،والرجل الى العالم وغير العالم، وهكذا.</a:t>
            </a:r>
            <a:endParaRPr lang="ar-IQ" sz="2800" b="1" dirty="0">
              <a:solidFill>
                <a:srgbClr val="7030A0"/>
              </a:solidFill>
            </a:endParaRPr>
          </a:p>
        </p:txBody>
      </p:sp>
      <p:sp>
        <p:nvSpPr>
          <p:cNvPr id="7" name="Title 1"/>
          <p:cNvSpPr txBox="1">
            <a:spLocks/>
          </p:cNvSpPr>
          <p:nvPr/>
        </p:nvSpPr>
        <p:spPr>
          <a:xfrm>
            <a:off x="5054272" y="1620588"/>
            <a:ext cx="3406160" cy="728291"/>
          </a:xfrm>
          <a:prstGeom prst="rect">
            <a:avLst/>
          </a:prstGeom>
          <a:ln>
            <a:solidFill>
              <a:schemeClr val="tx1"/>
            </a:solidFill>
          </a:ln>
        </p:spPr>
        <p:txBody>
          <a:bodyPr vert="horz" lIns="91440" tIns="45720" rIns="91440" bIns="45720" rtlCol="0" anchor="ctr">
            <a:normAutofit fontScale="2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i="1" dirty="0" smtClean="0">
              <a:solidFill>
                <a:srgbClr val="C00000"/>
              </a:solidFill>
            </a:endParaRPr>
          </a:p>
          <a:p>
            <a:pPr rtl="1"/>
            <a:r>
              <a:rPr lang="ar-IQ" sz="13500" b="1" dirty="0" smtClean="0">
                <a:solidFill>
                  <a:srgbClr val="C00000"/>
                </a:solidFill>
              </a:rPr>
              <a:t>القسمة الثنائية</a:t>
            </a:r>
            <a:endParaRPr lang="ar-IQ" sz="13500" b="1" i="1" dirty="0">
              <a:solidFill>
                <a:srgbClr val="C00000"/>
              </a:solidFill>
            </a:endParaRPr>
          </a:p>
        </p:txBody>
      </p:sp>
      <p:sp>
        <p:nvSpPr>
          <p:cNvPr id="8" name="Title 1"/>
          <p:cNvSpPr txBox="1">
            <a:spLocks/>
          </p:cNvSpPr>
          <p:nvPr/>
        </p:nvSpPr>
        <p:spPr>
          <a:xfrm>
            <a:off x="203807" y="1620589"/>
            <a:ext cx="3528392" cy="728291"/>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3600" b="1" i="1" dirty="0" smtClean="0">
                <a:solidFill>
                  <a:srgbClr val="C00000"/>
                </a:solidFill>
              </a:rPr>
              <a:t>القسمة التفصيلية</a:t>
            </a:r>
            <a:endParaRPr lang="ar-IQ" sz="3600" b="1" i="1" dirty="0">
              <a:solidFill>
                <a:srgbClr val="C00000"/>
              </a:solidFill>
            </a:endParaRPr>
          </a:p>
        </p:txBody>
      </p:sp>
      <p:cxnSp>
        <p:nvCxnSpPr>
          <p:cNvPr id="9" name="Straight Arrow Connector 8"/>
          <p:cNvCxnSpPr>
            <a:stCxn id="5" idx="2"/>
            <a:endCxn id="8" idx="0"/>
          </p:cNvCxnSpPr>
          <p:nvPr/>
        </p:nvCxnSpPr>
        <p:spPr>
          <a:xfrm flipH="1">
            <a:off x="1968003" y="1326778"/>
            <a:ext cx="2591033" cy="293811"/>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1" name="Straight Arrow Connector 10"/>
          <p:cNvCxnSpPr>
            <a:stCxn id="5" idx="2"/>
            <a:endCxn id="7" idx="0"/>
          </p:cNvCxnSpPr>
          <p:nvPr/>
        </p:nvCxnSpPr>
        <p:spPr>
          <a:xfrm>
            <a:off x="4559036" y="1326778"/>
            <a:ext cx="2198316" cy="293810"/>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3" name="Straight Arrow Connector 12"/>
          <p:cNvCxnSpPr>
            <a:stCxn id="8" idx="2"/>
            <a:endCxn id="6" idx="0"/>
          </p:cNvCxnSpPr>
          <p:nvPr/>
        </p:nvCxnSpPr>
        <p:spPr>
          <a:xfrm flipH="1">
            <a:off x="1937540" y="2348880"/>
            <a:ext cx="30463" cy="504056"/>
          </a:xfrm>
          <a:prstGeom prst="straightConnector1">
            <a:avLst/>
          </a:prstGeom>
          <a:ln w="25400">
            <a:solidFill>
              <a:srgbClr val="C00000"/>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a:stCxn id="7" idx="2"/>
            <a:endCxn id="4" idx="0"/>
          </p:cNvCxnSpPr>
          <p:nvPr/>
        </p:nvCxnSpPr>
        <p:spPr>
          <a:xfrm>
            <a:off x="6757352" y="2348879"/>
            <a:ext cx="10892" cy="432049"/>
          </a:xfrm>
          <a:prstGeom prst="straightConnector1">
            <a:avLst/>
          </a:prstGeom>
          <a:ln w="25400">
            <a:solidFill>
              <a:srgbClr val="C00000"/>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936793750"/>
      </p:ext>
    </p:extLst>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txBox="1">
            <a:spLocks/>
          </p:cNvSpPr>
          <p:nvPr/>
        </p:nvSpPr>
        <p:spPr>
          <a:xfrm>
            <a:off x="203807" y="188640"/>
            <a:ext cx="8710457" cy="113813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اهمية التقسيم</a:t>
            </a:r>
            <a:endParaRPr lang="en-US" sz="4000" dirty="0">
              <a:solidFill>
                <a:srgbClr val="FF0000"/>
              </a:solidFill>
            </a:endParaRPr>
          </a:p>
        </p:txBody>
      </p:sp>
      <p:sp>
        <p:nvSpPr>
          <p:cNvPr id="4" name="Title 1"/>
          <p:cNvSpPr txBox="1">
            <a:spLocks/>
          </p:cNvSpPr>
          <p:nvPr/>
        </p:nvSpPr>
        <p:spPr>
          <a:xfrm>
            <a:off x="467544" y="2780928"/>
            <a:ext cx="8352928" cy="3312368"/>
          </a:xfrm>
          <a:prstGeom prst="rect">
            <a:avLst/>
          </a:prstGeom>
          <a:ln w="25400">
            <a:no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sz="2800" b="1" dirty="0" smtClean="0">
                <a:solidFill>
                  <a:srgbClr val="FF0000"/>
                </a:solidFill>
              </a:rPr>
              <a:t>مثال1:</a:t>
            </a:r>
            <a:r>
              <a:rPr lang="ar-IQ" sz="2800" b="1" dirty="0" smtClean="0">
                <a:solidFill>
                  <a:srgbClr val="7030A0"/>
                </a:solidFill>
              </a:rPr>
              <a:t>باستخدام التقسيم الطبيعي في علم الحيوان نستطيع ان نعرف ان فصيلة الاسد من طائفة الضواري،وان طائفة الضواري من صنف اللبائن،وان صنف اللبائن من الشعبة الفقرية.</a:t>
            </a:r>
          </a:p>
          <a:p>
            <a:pPr algn="just" rtl="1"/>
            <a:endParaRPr lang="ar-IQ" sz="2800" b="1" dirty="0" smtClean="0">
              <a:solidFill>
                <a:srgbClr val="7030A0"/>
              </a:solidFill>
            </a:endParaRPr>
          </a:p>
          <a:p>
            <a:pPr algn="just" rtl="1"/>
            <a:r>
              <a:rPr lang="ar-IQ" sz="2800" b="1" dirty="0" smtClean="0">
                <a:solidFill>
                  <a:srgbClr val="FF0000"/>
                </a:solidFill>
              </a:rPr>
              <a:t>مثال2:</a:t>
            </a:r>
            <a:r>
              <a:rPr lang="ar-IQ" sz="2800" b="1" dirty="0" smtClean="0">
                <a:solidFill>
                  <a:srgbClr val="7030A0"/>
                </a:solidFill>
              </a:rPr>
              <a:t>باستخدام التقسيم في علم النبات  نستطيع ان نعرف ان البكتريا من الفطريات الانشطارية،وان الفطريات الانشطارية من الفطريات غير الحقيقية.</a:t>
            </a:r>
          </a:p>
        </p:txBody>
      </p:sp>
      <p:sp>
        <p:nvSpPr>
          <p:cNvPr id="7" name="Title 1"/>
          <p:cNvSpPr txBox="1">
            <a:spLocks/>
          </p:cNvSpPr>
          <p:nvPr/>
        </p:nvSpPr>
        <p:spPr>
          <a:xfrm>
            <a:off x="611560" y="1620588"/>
            <a:ext cx="7848872" cy="728291"/>
          </a:xfrm>
          <a:prstGeom prst="rect">
            <a:avLst/>
          </a:prstGeom>
          <a:ln>
            <a:solidFill>
              <a:schemeClr val="tx1"/>
            </a:solidFill>
          </a:ln>
        </p:spPr>
        <p:txBody>
          <a:bodyPr vert="horz" lIns="91440" tIns="45720" rIns="91440" bIns="45720" rtlCol="0" anchor="ctr">
            <a:normAutofit fontScale="2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i="1" dirty="0" smtClean="0">
              <a:solidFill>
                <a:srgbClr val="C00000"/>
              </a:solidFill>
            </a:endParaRPr>
          </a:p>
          <a:p>
            <a:pPr rtl="1"/>
            <a:r>
              <a:rPr lang="ar-IQ" sz="13500" b="1" dirty="0" smtClean="0">
                <a:solidFill>
                  <a:srgbClr val="C00000"/>
                </a:solidFill>
              </a:rPr>
              <a:t>باستخدام التقسيم يمكن فهم تسلسل الاشياء ومبادئها</a:t>
            </a:r>
            <a:endParaRPr lang="ar-IQ" sz="13500" b="1" i="1" dirty="0">
              <a:solidFill>
                <a:srgbClr val="C00000"/>
              </a:solidFill>
            </a:endParaRPr>
          </a:p>
        </p:txBody>
      </p:sp>
    </p:spTree>
    <p:extLst>
      <p:ext uri="{BB962C8B-B14F-4D97-AF65-F5344CB8AC3E}">
        <p14:creationId xmlns:p14="http://schemas.microsoft.com/office/powerpoint/2010/main" val="140333585"/>
      </p:ext>
    </p:extLst>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47664" y="274638"/>
            <a:ext cx="6264696" cy="922114"/>
          </a:xfrm>
          <a:ln>
            <a:solidFill>
              <a:schemeClr val="tx1"/>
            </a:solidFill>
          </a:ln>
        </p:spPr>
        <p:txBody>
          <a:bodyPr>
            <a:normAutofit/>
          </a:bodyPr>
          <a:lstStyle/>
          <a:p>
            <a:pPr rtl="1"/>
            <a:r>
              <a:rPr lang="ar-IQ" b="1" dirty="0" smtClean="0">
                <a:solidFill>
                  <a:srgbClr val="7030A0"/>
                </a:solidFill>
              </a:rPr>
              <a:t>التصنيف</a:t>
            </a:r>
            <a:endParaRPr lang="en-US" sz="3600" dirty="0">
              <a:solidFill>
                <a:srgbClr val="7030A0"/>
              </a:solidFill>
            </a:endParaRPr>
          </a:p>
        </p:txBody>
      </p:sp>
      <p:sp>
        <p:nvSpPr>
          <p:cNvPr id="3" name="TextBox 2"/>
          <p:cNvSpPr txBox="1"/>
          <p:nvPr/>
        </p:nvSpPr>
        <p:spPr>
          <a:xfrm>
            <a:off x="107504" y="1484784"/>
            <a:ext cx="8900352" cy="1323439"/>
          </a:xfrm>
          <a:prstGeom prst="rect">
            <a:avLst/>
          </a:prstGeom>
          <a:noFill/>
          <a:ln>
            <a:solidFill>
              <a:schemeClr val="tx1"/>
            </a:solidFill>
          </a:ln>
        </p:spPr>
        <p:txBody>
          <a:bodyPr wrap="square" rtlCol="0">
            <a:spAutoFit/>
          </a:bodyPr>
          <a:lstStyle/>
          <a:p>
            <a:pPr algn="r" rtl="1"/>
            <a:r>
              <a:rPr lang="ar-IQ" sz="4000" b="1" dirty="0" smtClean="0">
                <a:solidFill>
                  <a:srgbClr val="FF0000"/>
                </a:solidFill>
              </a:rPr>
              <a:t>تعريفه:</a:t>
            </a:r>
            <a:r>
              <a:rPr lang="ar-IQ" sz="4000" b="1" dirty="0" smtClean="0"/>
              <a:t>ان التصنيف هو وضع الافراد في مجموعات متميزة على اساس خاص.</a:t>
            </a:r>
            <a:endParaRPr lang="en-US" sz="4000" b="1" dirty="0"/>
          </a:p>
        </p:txBody>
      </p:sp>
      <p:sp>
        <p:nvSpPr>
          <p:cNvPr id="4" name="TextBox 3"/>
          <p:cNvSpPr txBox="1"/>
          <p:nvPr/>
        </p:nvSpPr>
        <p:spPr>
          <a:xfrm>
            <a:off x="201196" y="2878577"/>
            <a:ext cx="8712968" cy="3785652"/>
          </a:xfrm>
          <a:prstGeom prst="rect">
            <a:avLst/>
          </a:prstGeom>
          <a:noFill/>
          <a:ln>
            <a:noFill/>
          </a:ln>
        </p:spPr>
        <p:txBody>
          <a:bodyPr wrap="square" rtlCol="0">
            <a:spAutoFit/>
          </a:bodyPr>
          <a:lstStyle/>
          <a:p>
            <a:pPr algn="r" rtl="1"/>
            <a:r>
              <a:rPr lang="ar-IQ" sz="3200" b="1" dirty="0" smtClean="0">
                <a:solidFill>
                  <a:srgbClr val="FF0000"/>
                </a:solidFill>
              </a:rPr>
              <a:t>مثال1:</a:t>
            </a:r>
            <a:r>
              <a:rPr lang="ar-IQ" sz="3200" b="1" dirty="0" smtClean="0">
                <a:solidFill>
                  <a:srgbClr val="7030A0"/>
                </a:solidFill>
              </a:rPr>
              <a:t> تنظيم المكتبة بوضع كتب الاجتماعيات في مجموعة وكتب الطبيعيات في مجموعة وكتب الرياضيات في مجموعة،وهكذا.</a:t>
            </a:r>
          </a:p>
          <a:p>
            <a:pPr algn="r" rtl="1"/>
            <a:endParaRPr lang="ar-IQ" sz="3200" b="1" dirty="0" smtClean="0">
              <a:solidFill>
                <a:srgbClr val="7030A0"/>
              </a:solidFill>
            </a:endParaRPr>
          </a:p>
          <a:p>
            <a:pPr algn="r" rtl="1"/>
            <a:r>
              <a:rPr lang="ar-IQ" sz="3200" b="1" dirty="0" smtClean="0">
                <a:solidFill>
                  <a:srgbClr val="FF0000"/>
                </a:solidFill>
              </a:rPr>
              <a:t>مثال2:</a:t>
            </a:r>
            <a:r>
              <a:rPr lang="ar-IQ" sz="3200" b="1" dirty="0" smtClean="0">
                <a:solidFill>
                  <a:srgbClr val="7030A0"/>
                </a:solidFill>
              </a:rPr>
              <a:t>حينما يقوم العالم بالحيوان بتفريق الطيور الى مجموعتين قديمة وحديثة،ويفرق كلا المجموعتين الى اصنافهما،  فهو قد قام بتصنيف الطيور</a:t>
            </a:r>
            <a:r>
              <a:rPr lang="ar-IQ" sz="4000" b="1" dirty="0" smtClean="0">
                <a:solidFill>
                  <a:srgbClr val="7030A0"/>
                </a:solidFill>
              </a:rPr>
              <a:t>. </a:t>
            </a:r>
            <a:endParaRPr lang="ar-IQ" sz="4000" b="1" dirty="0" smtClean="0">
              <a:solidFill>
                <a:srgbClr val="C00000"/>
              </a:solidFill>
            </a:endParaRPr>
          </a:p>
          <a:p>
            <a:pPr algn="r" rtl="1"/>
            <a:endParaRPr lang="ar-IQ" sz="4000" b="1" dirty="0" smtClean="0">
              <a:solidFill>
                <a:srgbClr val="C00000"/>
              </a:solidFill>
            </a:endParaRPr>
          </a:p>
        </p:txBody>
      </p:sp>
    </p:spTree>
    <p:extLst>
      <p:ext uri="{BB962C8B-B14F-4D97-AF65-F5344CB8AC3E}">
        <p14:creationId xmlns:p14="http://schemas.microsoft.com/office/powerpoint/2010/main" val="4092168895"/>
      </p:ext>
    </p:extLst>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476672"/>
            <a:ext cx="7560840" cy="1008112"/>
          </a:xfrm>
          <a:prstGeom prst="rect">
            <a:avLst/>
          </a:prstGeom>
          <a:ln>
            <a:no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ar-IQ" b="1" dirty="0" smtClean="0"/>
          </a:p>
          <a:p>
            <a:r>
              <a:rPr lang="ar-IQ" sz="5200" b="1" dirty="0" smtClean="0"/>
              <a:t>انواع التصنيف</a:t>
            </a:r>
          </a:p>
          <a:p>
            <a:endParaRPr lang="en-US" sz="4000" b="1" dirty="0">
              <a:solidFill>
                <a:srgbClr val="FF0000"/>
              </a:solidFill>
            </a:endParaRPr>
          </a:p>
        </p:txBody>
      </p:sp>
      <p:sp>
        <p:nvSpPr>
          <p:cNvPr id="13" name="Title 1"/>
          <p:cNvSpPr txBox="1">
            <a:spLocks/>
          </p:cNvSpPr>
          <p:nvPr/>
        </p:nvSpPr>
        <p:spPr>
          <a:xfrm>
            <a:off x="5040052" y="2321594"/>
            <a:ext cx="3636404" cy="4203750"/>
          </a:xfrm>
          <a:prstGeom prst="rect">
            <a:avLst/>
          </a:prstGeom>
          <a:ln w="25400" cap="rnd">
            <a:solidFill>
              <a:schemeClr val="tx1"/>
            </a:solidFill>
            <a:prstDash val="sysDot"/>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sz="3900" b="1" dirty="0" smtClean="0">
                <a:solidFill>
                  <a:schemeClr val="accent6">
                    <a:lumMod val="50000"/>
                  </a:schemeClr>
                </a:solidFill>
              </a:rPr>
              <a:t>التصنيف العلمي</a:t>
            </a:r>
          </a:p>
          <a:p>
            <a:pPr algn="just" rtl="1"/>
            <a:r>
              <a:rPr lang="ar-IQ" sz="3900" b="1" dirty="0" smtClean="0">
                <a:solidFill>
                  <a:schemeClr val="accent6">
                    <a:lumMod val="50000"/>
                  </a:schemeClr>
                </a:solidFill>
              </a:rPr>
              <a:t>هو وضع الاشياء في نظام واحد يميز بعضها عن بعض ويوضح نقاط الالتقاء والافتراق بين انواعها.</a:t>
            </a:r>
          </a:p>
          <a:p>
            <a:pPr algn="just" rtl="1"/>
            <a:endParaRPr lang="ar-IQ" sz="3900" b="1" dirty="0" smtClean="0">
              <a:solidFill>
                <a:schemeClr val="accent6">
                  <a:lumMod val="50000"/>
                </a:schemeClr>
              </a:solidFill>
            </a:endParaRPr>
          </a:p>
          <a:p>
            <a:pPr algn="just" rtl="1"/>
            <a:r>
              <a:rPr lang="ar-IQ" sz="4000" b="1" dirty="0" smtClean="0">
                <a:solidFill>
                  <a:srgbClr val="FF0000"/>
                </a:solidFill>
              </a:rPr>
              <a:t>مثال:</a:t>
            </a:r>
            <a:r>
              <a:rPr lang="ar-IQ" sz="4000" b="1" dirty="0" smtClean="0">
                <a:solidFill>
                  <a:schemeClr val="accent6">
                    <a:lumMod val="50000"/>
                  </a:schemeClr>
                </a:solidFill>
              </a:rPr>
              <a:t> </a:t>
            </a:r>
            <a:r>
              <a:rPr lang="ar-IQ" sz="4000" b="1" dirty="0" smtClean="0">
                <a:solidFill>
                  <a:srgbClr val="7030A0"/>
                </a:solidFill>
              </a:rPr>
              <a:t>تصنيف كتب المكتبة على اساس موضوعاتها</a:t>
            </a:r>
            <a:endParaRPr lang="en-US" sz="4000" b="1" dirty="0">
              <a:solidFill>
                <a:srgbClr val="7030A0"/>
              </a:solidFill>
            </a:endParaRPr>
          </a:p>
        </p:txBody>
      </p:sp>
      <p:sp>
        <p:nvSpPr>
          <p:cNvPr id="14" name="Title 1"/>
          <p:cNvSpPr txBox="1">
            <a:spLocks/>
          </p:cNvSpPr>
          <p:nvPr/>
        </p:nvSpPr>
        <p:spPr>
          <a:xfrm>
            <a:off x="323528" y="2321594"/>
            <a:ext cx="4212468" cy="4203750"/>
          </a:xfrm>
          <a:prstGeom prst="rect">
            <a:avLst/>
          </a:prstGeom>
          <a:ln w="25400" cap="rnd">
            <a:solidFill>
              <a:schemeClr val="tx1"/>
            </a:solidFill>
            <a:prstDash val="sysDot"/>
          </a:ln>
        </p:spPr>
        <p:txBody>
          <a:bodyPr vert="horz" lIns="91440" tIns="45720" rIns="91440" bIns="45720" rtlCol="0" anchor="ctr">
            <a:normAutofit fontScale="4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sz="8000" b="1" dirty="0" smtClean="0">
                <a:solidFill>
                  <a:srgbClr val="7030A0"/>
                </a:solidFill>
              </a:rPr>
              <a:t>التصنيف غير العلمي</a:t>
            </a:r>
          </a:p>
          <a:p>
            <a:pPr algn="just" rtl="1"/>
            <a:endParaRPr lang="ar-IQ" sz="6500" b="1" dirty="0" smtClean="0">
              <a:solidFill>
                <a:srgbClr val="7030A0"/>
              </a:solidFill>
            </a:endParaRPr>
          </a:p>
          <a:p>
            <a:pPr algn="just" rtl="1"/>
            <a:r>
              <a:rPr lang="ar-IQ" sz="6500" b="1" dirty="0" smtClean="0">
                <a:solidFill>
                  <a:srgbClr val="7030A0"/>
                </a:solidFill>
              </a:rPr>
              <a:t>هو مايعتمد فيه على ملاحظة الصفات الخارجية للاشياء كالشكل والحجم دون مراعاة غاية علمية خاصة.</a:t>
            </a:r>
          </a:p>
          <a:p>
            <a:pPr algn="just" rtl="1"/>
            <a:r>
              <a:rPr lang="ar-IQ" sz="6500" b="1" dirty="0" smtClean="0">
                <a:solidFill>
                  <a:schemeClr val="accent3">
                    <a:lumMod val="75000"/>
                  </a:schemeClr>
                </a:solidFill>
              </a:rPr>
              <a:t> </a:t>
            </a:r>
          </a:p>
          <a:p>
            <a:pPr algn="just" rtl="1"/>
            <a:r>
              <a:rPr lang="ar-IQ" sz="7100" b="1" dirty="0" smtClean="0">
                <a:solidFill>
                  <a:srgbClr val="FF0000"/>
                </a:solidFill>
              </a:rPr>
              <a:t>مثال:</a:t>
            </a:r>
            <a:r>
              <a:rPr lang="ar-IQ" sz="7100" b="1" dirty="0" smtClean="0">
                <a:solidFill>
                  <a:srgbClr val="7030A0"/>
                </a:solidFill>
              </a:rPr>
              <a:t>تصنيف الكتب على اساس الحجم ،كان يضع الكتب ذات الحجم الكبير في مكان وذات الحجم الصغير في مكان اخر.</a:t>
            </a:r>
            <a:endParaRPr lang="en-US" sz="7100" b="1" dirty="0">
              <a:solidFill>
                <a:srgbClr val="7030A0"/>
              </a:solidFill>
            </a:endParaRPr>
          </a:p>
        </p:txBody>
      </p:sp>
      <p:cxnSp>
        <p:nvCxnSpPr>
          <p:cNvPr id="3" name="Straight Arrow Connector 2"/>
          <p:cNvCxnSpPr>
            <a:stCxn id="7" idx="2"/>
            <a:endCxn id="14" idx="0"/>
          </p:cNvCxnSpPr>
          <p:nvPr/>
        </p:nvCxnSpPr>
        <p:spPr>
          <a:xfrm flipH="1">
            <a:off x="2429762" y="1484784"/>
            <a:ext cx="2322258" cy="836810"/>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5" name="Straight Arrow Connector 4"/>
          <p:cNvCxnSpPr>
            <a:stCxn id="7" idx="2"/>
            <a:endCxn id="13" idx="0"/>
          </p:cNvCxnSpPr>
          <p:nvPr/>
        </p:nvCxnSpPr>
        <p:spPr>
          <a:xfrm>
            <a:off x="4752020" y="1484784"/>
            <a:ext cx="2106234" cy="836810"/>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11933155"/>
      </p:ext>
    </p:extLst>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467784" y="116632"/>
            <a:ext cx="6264696" cy="720080"/>
          </a:xfrm>
          <a:ln>
            <a:solidFill>
              <a:schemeClr val="tx1"/>
            </a:solidFill>
          </a:ln>
        </p:spPr>
        <p:txBody>
          <a:bodyPr>
            <a:normAutofit fontScale="90000"/>
          </a:bodyPr>
          <a:lstStyle/>
          <a:p>
            <a:pPr rtl="1"/>
            <a:r>
              <a:rPr lang="ar-IQ" b="1" dirty="0" smtClean="0">
                <a:solidFill>
                  <a:srgbClr val="7030A0"/>
                </a:solidFill>
              </a:rPr>
              <a:t>الفرق بين التقسيم والتصنيف</a:t>
            </a:r>
            <a:endParaRPr lang="en-US" sz="3600" dirty="0">
              <a:solidFill>
                <a:srgbClr val="7030A0"/>
              </a:solidFill>
            </a:endParaRPr>
          </a:p>
        </p:txBody>
      </p:sp>
      <p:sp>
        <p:nvSpPr>
          <p:cNvPr id="3" name="TextBox 2"/>
          <p:cNvSpPr txBox="1"/>
          <p:nvPr/>
        </p:nvSpPr>
        <p:spPr>
          <a:xfrm>
            <a:off x="141837" y="1052736"/>
            <a:ext cx="8712968" cy="1200329"/>
          </a:xfrm>
          <a:prstGeom prst="rect">
            <a:avLst/>
          </a:prstGeom>
          <a:noFill/>
          <a:ln>
            <a:solidFill>
              <a:schemeClr val="tx1"/>
            </a:solidFill>
          </a:ln>
        </p:spPr>
        <p:txBody>
          <a:bodyPr wrap="square" rtlCol="0">
            <a:spAutoFit/>
          </a:bodyPr>
          <a:lstStyle/>
          <a:p>
            <a:pPr algn="r" rtl="1"/>
            <a:r>
              <a:rPr lang="ar-IQ" sz="3600" b="1" dirty="0" smtClean="0">
                <a:solidFill>
                  <a:srgbClr val="FF0000"/>
                </a:solidFill>
              </a:rPr>
              <a:t>التقسيم </a:t>
            </a:r>
          </a:p>
          <a:p>
            <a:pPr algn="r" rtl="1"/>
            <a:r>
              <a:rPr lang="ar-IQ" sz="3600" b="1" dirty="0" smtClean="0">
                <a:solidFill>
                  <a:srgbClr val="FF0000"/>
                </a:solidFill>
              </a:rPr>
              <a:t>الجنس</a:t>
            </a:r>
            <a:r>
              <a:rPr lang="ar-IQ" sz="3600" b="1" dirty="0">
                <a:solidFill>
                  <a:srgbClr val="FF0000"/>
                </a:solidFill>
              </a:rPr>
              <a:t> </a:t>
            </a:r>
            <a:r>
              <a:rPr lang="ar-IQ" sz="3600" b="1" dirty="0" smtClean="0">
                <a:solidFill>
                  <a:srgbClr val="FF0000"/>
                </a:solidFill>
              </a:rPr>
              <a:t>     الانواع      الاصناف      الفرد</a:t>
            </a:r>
            <a:endParaRPr lang="en-US" sz="3600" b="1" dirty="0"/>
          </a:p>
        </p:txBody>
      </p:sp>
      <p:cxnSp>
        <p:nvCxnSpPr>
          <p:cNvPr id="6" name="Straight Arrow Connector 5"/>
          <p:cNvCxnSpPr/>
          <p:nvPr/>
        </p:nvCxnSpPr>
        <p:spPr>
          <a:xfrm flipH="1">
            <a:off x="7092280" y="1988840"/>
            <a:ext cx="648072" cy="0"/>
          </a:xfrm>
          <a:prstGeom prst="straightConnector1">
            <a:avLst/>
          </a:prstGeom>
          <a:ln w="31750">
            <a:solidFill>
              <a:srgbClr val="7030A0"/>
            </a:solidFill>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p:nvPr/>
        </p:nvCxnSpPr>
        <p:spPr>
          <a:xfrm flipH="1">
            <a:off x="5292080" y="1916832"/>
            <a:ext cx="648072" cy="0"/>
          </a:xfrm>
          <a:prstGeom prst="straightConnector1">
            <a:avLst/>
          </a:prstGeom>
          <a:ln w="31750">
            <a:solidFill>
              <a:srgbClr val="7030A0"/>
            </a:solidFill>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flipH="1">
            <a:off x="3275856" y="1916832"/>
            <a:ext cx="648072" cy="0"/>
          </a:xfrm>
          <a:prstGeom prst="straightConnector1">
            <a:avLst/>
          </a:prstGeom>
          <a:ln w="31750">
            <a:solidFill>
              <a:srgbClr val="7030A0"/>
            </a:solidFill>
            <a:tailEnd type="arrow"/>
          </a:ln>
        </p:spPr>
        <p:style>
          <a:lnRef idx="1">
            <a:schemeClr val="accent1"/>
          </a:lnRef>
          <a:fillRef idx="0">
            <a:schemeClr val="accent1"/>
          </a:fillRef>
          <a:effectRef idx="0">
            <a:schemeClr val="accent1"/>
          </a:effectRef>
          <a:fontRef idx="minor">
            <a:schemeClr val="tx1"/>
          </a:fontRef>
        </p:style>
      </p:cxnSp>
      <p:sp>
        <p:nvSpPr>
          <p:cNvPr id="11" name="TextBox 10"/>
          <p:cNvSpPr txBox="1"/>
          <p:nvPr/>
        </p:nvSpPr>
        <p:spPr>
          <a:xfrm>
            <a:off x="141837" y="2492896"/>
            <a:ext cx="8712968" cy="954107"/>
          </a:xfrm>
          <a:prstGeom prst="rect">
            <a:avLst/>
          </a:prstGeom>
          <a:noFill/>
          <a:ln>
            <a:noFill/>
          </a:ln>
        </p:spPr>
        <p:txBody>
          <a:bodyPr wrap="square" rtlCol="0">
            <a:spAutoFit/>
          </a:bodyPr>
          <a:lstStyle/>
          <a:p>
            <a:pPr algn="r" rtl="1"/>
            <a:r>
              <a:rPr lang="ar-IQ" sz="2800" b="1" dirty="0" smtClean="0">
                <a:solidFill>
                  <a:srgbClr val="C00000"/>
                </a:solidFill>
              </a:rPr>
              <a:t>مثال: </a:t>
            </a:r>
            <a:r>
              <a:rPr lang="ar-IQ" sz="2800" b="1" dirty="0" smtClean="0">
                <a:solidFill>
                  <a:srgbClr val="7030A0"/>
                </a:solidFill>
              </a:rPr>
              <a:t>الكلمة(اسم وفعل وحرف)،الاسم(معرب ومبني)،المبني (على الكسر ،على الفتح،وعلى الضم،وعلى السكون)،  وهكذا</a:t>
            </a:r>
          </a:p>
        </p:txBody>
      </p:sp>
      <p:sp>
        <p:nvSpPr>
          <p:cNvPr id="12" name="TextBox 11"/>
          <p:cNvSpPr txBox="1"/>
          <p:nvPr/>
        </p:nvSpPr>
        <p:spPr>
          <a:xfrm>
            <a:off x="157482" y="4077072"/>
            <a:ext cx="8712968" cy="1200329"/>
          </a:xfrm>
          <a:prstGeom prst="rect">
            <a:avLst/>
          </a:prstGeom>
          <a:noFill/>
          <a:ln>
            <a:solidFill>
              <a:schemeClr val="tx1"/>
            </a:solidFill>
          </a:ln>
        </p:spPr>
        <p:txBody>
          <a:bodyPr wrap="square" rtlCol="0">
            <a:spAutoFit/>
          </a:bodyPr>
          <a:lstStyle/>
          <a:p>
            <a:pPr algn="r" rtl="1"/>
            <a:r>
              <a:rPr lang="ar-IQ" sz="3600" b="1" dirty="0" smtClean="0">
                <a:solidFill>
                  <a:srgbClr val="FF0000"/>
                </a:solidFill>
              </a:rPr>
              <a:t>التصنيف </a:t>
            </a:r>
          </a:p>
          <a:p>
            <a:pPr algn="r" rtl="1"/>
            <a:r>
              <a:rPr lang="ar-IQ" sz="3600" b="1" dirty="0" smtClean="0">
                <a:solidFill>
                  <a:srgbClr val="FF0000"/>
                </a:solidFill>
              </a:rPr>
              <a:t>الافراد      الصنف      النوع      الجنس</a:t>
            </a:r>
            <a:endParaRPr lang="en-US" sz="3600" b="1" dirty="0"/>
          </a:p>
        </p:txBody>
      </p:sp>
      <p:cxnSp>
        <p:nvCxnSpPr>
          <p:cNvPr id="13" name="Straight Arrow Connector 12"/>
          <p:cNvCxnSpPr/>
          <p:nvPr/>
        </p:nvCxnSpPr>
        <p:spPr>
          <a:xfrm flipH="1">
            <a:off x="7176914" y="5013176"/>
            <a:ext cx="648072" cy="0"/>
          </a:xfrm>
          <a:prstGeom prst="straightConnector1">
            <a:avLst/>
          </a:prstGeom>
          <a:ln w="31750">
            <a:solidFill>
              <a:srgbClr val="7030A0"/>
            </a:solidFill>
            <a:tailEnd type="arrow"/>
          </a:ln>
        </p:spPr>
        <p:style>
          <a:lnRef idx="1">
            <a:schemeClr val="accent1"/>
          </a:lnRef>
          <a:fillRef idx="0">
            <a:schemeClr val="accent1"/>
          </a:fillRef>
          <a:effectRef idx="0">
            <a:schemeClr val="accent1"/>
          </a:effectRef>
          <a:fontRef idx="minor">
            <a:schemeClr val="tx1"/>
          </a:fontRef>
        </p:style>
      </p:cxnSp>
      <p:cxnSp>
        <p:nvCxnSpPr>
          <p:cNvPr id="14" name="Straight Arrow Connector 13"/>
          <p:cNvCxnSpPr/>
          <p:nvPr/>
        </p:nvCxnSpPr>
        <p:spPr>
          <a:xfrm flipH="1">
            <a:off x="5364088" y="5013176"/>
            <a:ext cx="648072" cy="0"/>
          </a:xfrm>
          <a:prstGeom prst="straightConnector1">
            <a:avLst/>
          </a:prstGeom>
          <a:ln w="31750">
            <a:solidFill>
              <a:srgbClr val="7030A0"/>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p:nvPr/>
        </p:nvCxnSpPr>
        <p:spPr>
          <a:xfrm flipH="1">
            <a:off x="3779912" y="5013176"/>
            <a:ext cx="648072" cy="0"/>
          </a:xfrm>
          <a:prstGeom prst="straightConnector1">
            <a:avLst/>
          </a:prstGeom>
          <a:ln w="31750">
            <a:solidFill>
              <a:srgbClr val="7030A0"/>
            </a:solidFill>
            <a:tailEnd type="arrow"/>
          </a:ln>
        </p:spPr>
        <p:style>
          <a:lnRef idx="1">
            <a:schemeClr val="accent1"/>
          </a:lnRef>
          <a:fillRef idx="0">
            <a:schemeClr val="accent1"/>
          </a:fillRef>
          <a:effectRef idx="0">
            <a:schemeClr val="accent1"/>
          </a:effectRef>
          <a:fontRef idx="minor">
            <a:schemeClr val="tx1"/>
          </a:fontRef>
        </p:style>
      </p:cxnSp>
      <p:sp>
        <p:nvSpPr>
          <p:cNvPr id="16" name="TextBox 15"/>
          <p:cNvSpPr txBox="1"/>
          <p:nvPr/>
        </p:nvSpPr>
        <p:spPr>
          <a:xfrm>
            <a:off x="251520" y="5617159"/>
            <a:ext cx="8712968" cy="523220"/>
          </a:xfrm>
          <a:prstGeom prst="rect">
            <a:avLst/>
          </a:prstGeom>
          <a:noFill/>
          <a:ln>
            <a:noFill/>
          </a:ln>
        </p:spPr>
        <p:txBody>
          <a:bodyPr wrap="square" rtlCol="0">
            <a:spAutoFit/>
          </a:bodyPr>
          <a:lstStyle/>
          <a:p>
            <a:pPr algn="r" rtl="1"/>
            <a:r>
              <a:rPr lang="ar-IQ" sz="2800" b="1" dirty="0" smtClean="0">
                <a:solidFill>
                  <a:srgbClr val="C00000"/>
                </a:solidFill>
              </a:rPr>
              <a:t>مثال: </a:t>
            </a:r>
            <a:r>
              <a:rPr lang="ar-IQ" sz="2800" b="1" dirty="0" smtClean="0">
                <a:solidFill>
                  <a:srgbClr val="7030A0"/>
                </a:solidFill>
              </a:rPr>
              <a:t>تصنيف المكتبة يبدامن الكتاب وينتهي بالمجموعة</a:t>
            </a:r>
          </a:p>
        </p:txBody>
      </p:sp>
    </p:spTree>
    <p:extLst>
      <p:ext uri="{BB962C8B-B14F-4D97-AF65-F5344CB8AC3E}">
        <p14:creationId xmlns:p14="http://schemas.microsoft.com/office/powerpoint/2010/main" val="2283181650"/>
      </p:ext>
    </p:extLst>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056438" y="836712"/>
            <a:ext cx="6743092" cy="1728192"/>
          </a:xfrm>
          <a:solidFill>
            <a:schemeClr val="accent1"/>
          </a:solidFill>
          <a:ln w="25400">
            <a:solidFill>
              <a:schemeClr val="tx1"/>
            </a:solidFill>
          </a:ln>
        </p:spPr>
        <p:txBody>
          <a:bodyPr>
            <a:noAutofit/>
          </a:bodyPr>
          <a:lstStyle/>
          <a:p>
            <a:pPr rtl="1"/>
            <a:r>
              <a:rPr lang="ar-IQ" sz="7200" dirty="0" smtClean="0"/>
              <a:t>الاستدلال</a:t>
            </a:r>
            <a:br>
              <a:rPr lang="ar-IQ" sz="7200" dirty="0" smtClean="0"/>
            </a:br>
            <a:r>
              <a:rPr lang="ar-IQ" sz="4000" dirty="0" smtClean="0"/>
              <a:t>اقامة الدليل لاثبات المطلوب</a:t>
            </a:r>
            <a:endParaRPr lang="en-US" sz="4000" dirty="0"/>
          </a:p>
        </p:txBody>
      </p:sp>
      <p:sp>
        <p:nvSpPr>
          <p:cNvPr id="5" name="TextBox 4"/>
          <p:cNvSpPr txBox="1"/>
          <p:nvPr/>
        </p:nvSpPr>
        <p:spPr>
          <a:xfrm>
            <a:off x="4932040" y="3567787"/>
            <a:ext cx="3600400" cy="1877437"/>
          </a:xfrm>
          <a:prstGeom prst="rect">
            <a:avLst/>
          </a:prstGeom>
          <a:solidFill>
            <a:schemeClr val="accent1"/>
          </a:solidFill>
          <a:ln w="12700">
            <a:solidFill>
              <a:schemeClr val="tx1"/>
            </a:solidFill>
          </a:ln>
        </p:spPr>
        <p:txBody>
          <a:bodyPr wrap="square" rtlCol="0">
            <a:spAutoFit/>
          </a:bodyPr>
          <a:lstStyle/>
          <a:p>
            <a:pPr algn="ctr" rtl="1"/>
            <a:r>
              <a:rPr lang="ar-IQ" sz="4400" b="1" dirty="0" smtClean="0"/>
              <a:t>المباشر</a:t>
            </a:r>
          </a:p>
          <a:p>
            <a:pPr algn="ctr" rtl="1"/>
            <a:r>
              <a:rPr lang="ar-IQ" sz="3600" dirty="0" smtClean="0">
                <a:solidFill>
                  <a:srgbClr val="FF0000"/>
                </a:solidFill>
              </a:rPr>
              <a:t>القياس، </a:t>
            </a:r>
            <a:r>
              <a:rPr lang="ar-IQ" sz="3600" dirty="0" smtClean="0">
                <a:solidFill>
                  <a:srgbClr val="0070C0"/>
                </a:solidFill>
              </a:rPr>
              <a:t>الاستقراء</a:t>
            </a:r>
            <a:r>
              <a:rPr lang="ar-IQ" sz="3600" dirty="0" smtClean="0">
                <a:solidFill>
                  <a:srgbClr val="FF0000"/>
                </a:solidFill>
              </a:rPr>
              <a:t>، التمثيل</a:t>
            </a:r>
            <a:endParaRPr lang="en-US" sz="3600" dirty="0">
              <a:solidFill>
                <a:srgbClr val="FF0000"/>
              </a:solidFill>
            </a:endParaRPr>
          </a:p>
        </p:txBody>
      </p:sp>
      <p:sp>
        <p:nvSpPr>
          <p:cNvPr id="6" name="TextBox 5"/>
          <p:cNvSpPr txBox="1"/>
          <p:nvPr/>
        </p:nvSpPr>
        <p:spPr>
          <a:xfrm>
            <a:off x="1259632" y="3567787"/>
            <a:ext cx="3528392" cy="1877437"/>
          </a:xfrm>
          <a:prstGeom prst="rect">
            <a:avLst/>
          </a:prstGeom>
          <a:solidFill>
            <a:schemeClr val="accent1"/>
          </a:solidFill>
          <a:ln w="12700">
            <a:solidFill>
              <a:schemeClr val="tx1"/>
            </a:solidFill>
          </a:ln>
        </p:spPr>
        <p:txBody>
          <a:bodyPr wrap="square" rtlCol="0">
            <a:spAutoFit/>
          </a:bodyPr>
          <a:lstStyle/>
          <a:p>
            <a:pPr algn="ctr" rtl="1"/>
            <a:r>
              <a:rPr lang="ar-IQ" sz="4400" b="1" dirty="0" smtClean="0"/>
              <a:t>غير المباشر</a:t>
            </a:r>
          </a:p>
          <a:p>
            <a:pPr algn="ctr" rtl="1"/>
            <a:r>
              <a:rPr lang="ar-IQ" sz="3600" dirty="0" smtClean="0">
                <a:solidFill>
                  <a:srgbClr val="FF0000"/>
                </a:solidFill>
              </a:rPr>
              <a:t>التناقض،</a:t>
            </a:r>
            <a:r>
              <a:rPr lang="ar-IQ" sz="3600" dirty="0" smtClean="0">
                <a:solidFill>
                  <a:srgbClr val="0070C0"/>
                </a:solidFill>
              </a:rPr>
              <a:t>العكس</a:t>
            </a:r>
            <a:r>
              <a:rPr lang="ar-IQ" sz="3600" dirty="0" smtClean="0">
                <a:solidFill>
                  <a:srgbClr val="FF0000"/>
                </a:solidFill>
              </a:rPr>
              <a:t>     </a:t>
            </a:r>
            <a:r>
              <a:rPr lang="ar-IQ" sz="3600" dirty="0" smtClean="0">
                <a:solidFill>
                  <a:srgbClr val="0070C0"/>
                </a:solidFill>
              </a:rPr>
              <a:t>المستوي</a:t>
            </a:r>
            <a:r>
              <a:rPr lang="ar-IQ" sz="3600" dirty="0" smtClean="0">
                <a:solidFill>
                  <a:srgbClr val="FF0000"/>
                </a:solidFill>
              </a:rPr>
              <a:t>،عكس النقيض</a:t>
            </a:r>
            <a:endParaRPr lang="en-US" sz="3600" dirty="0">
              <a:solidFill>
                <a:srgbClr val="FF0000"/>
              </a:solidFill>
            </a:endParaRPr>
          </a:p>
        </p:txBody>
      </p:sp>
      <p:cxnSp>
        <p:nvCxnSpPr>
          <p:cNvPr id="4" name="Straight Arrow Connector 3"/>
          <p:cNvCxnSpPr>
            <a:stCxn id="2" idx="2"/>
            <a:endCxn id="6" idx="0"/>
          </p:cNvCxnSpPr>
          <p:nvPr/>
        </p:nvCxnSpPr>
        <p:spPr>
          <a:xfrm flipH="1">
            <a:off x="3023828" y="2564904"/>
            <a:ext cx="1404156" cy="100288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 name="Straight Arrow Connector 7"/>
          <p:cNvCxnSpPr>
            <a:stCxn id="2" idx="2"/>
          </p:cNvCxnSpPr>
          <p:nvPr/>
        </p:nvCxnSpPr>
        <p:spPr>
          <a:xfrm>
            <a:off x="4427984" y="2564904"/>
            <a:ext cx="2304256" cy="100288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498312453"/>
      </p:ext>
    </p:extLst>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75456" y="488881"/>
            <a:ext cx="8229600" cy="2304256"/>
          </a:xfrm>
        </p:spPr>
        <p:txBody>
          <a:bodyPr>
            <a:normAutofit fontScale="90000"/>
          </a:bodyPr>
          <a:lstStyle/>
          <a:p>
            <a:pPr rtl="1"/>
            <a:r>
              <a:rPr lang="ar-IQ" b="1" dirty="0" smtClean="0">
                <a:solidFill>
                  <a:srgbClr val="0070C0"/>
                </a:solidFill>
              </a:rPr>
              <a:t>القضية </a:t>
            </a:r>
            <a:r>
              <a:rPr lang="ar-IQ" sz="4000" b="1" dirty="0" smtClean="0">
                <a:solidFill>
                  <a:srgbClr val="0070C0"/>
                </a:solidFill>
              </a:rPr>
              <a:t>الحملية:</a:t>
            </a:r>
            <a:br>
              <a:rPr lang="ar-IQ" sz="4000" b="1" dirty="0" smtClean="0">
                <a:solidFill>
                  <a:srgbClr val="0070C0"/>
                </a:solidFill>
              </a:rPr>
            </a:br>
            <a:r>
              <a:rPr lang="ar-IQ" sz="4000" b="1" dirty="0" smtClean="0"/>
              <a:t>هي </a:t>
            </a:r>
            <a:r>
              <a:rPr lang="ar-IQ" sz="4000" b="1" dirty="0"/>
              <a:t>ماحكم فيها بثبوت </a:t>
            </a:r>
            <a:r>
              <a:rPr lang="ar-IQ" sz="4000" b="1" u="sng" dirty="0"/>
              <a:t>شئ</a:t>
            </a:r>
            <a:r>
              <a:rPr lang="ar-IQ" sz="4000" b="1" dirty="0"/>
              <a:t> لشئ او نفي شئ عن شئ، </a:t>
            </a:r>
            <a:r>
              <a:rPr lang="ar-IQ" sz="4000" b="1" dirty="0" smtClean="0"/>
              <a:t/>
            </a:r>
            <a:br>
              <a:rPr lang="ar-IQ" sz="4000" b="1" dirty="0" smtClean="0"/>
            </a:br>
            <a:r>
              <a:rPr lang="ar-IQ" sz="4000" b="1" dirty="0" smtClean="0">
                <a:solidFill>
                  <a:srgbClr val="0070C0"/>
                </a:solidFill>
              </a:rPr>
              <a:t>خالد </a:t>
            </a:r>
            <a:r>
              <a:rPr lang="ar-IQ" sz="4000" b="1" dirty="0">
                <a:solidFill>
                  <a:srgbClr val="0070C0"/>
                </a:solidFill>
              </a:rPr>
              <a:t>حاضر  </a:t>
            </a:r>
            <a:r>
              <a:rPr lang="ar-IQ" sz="4000" b="1" dirty="0"/>
              <a:t>،  </a:t>
            </a:r>
            <a:r>
              <a:rPr lang="ar-IQ" sz="4000" b="1" dirty="0" smtClean="0">
                <a:solidFill>
                  <a:srgbClr val="FF0000"/>
                </a:solidFill>
              </a:rPr>
              <a:t>زيد </a:t>
            </a:r>
            <a:r>
              <a:rPr lang="ar-IQ" sz="4000" b="1" dirty="0">
                <a:solidFill>
                  <a:srgbClr val="FF0000"/>
                </a:solidFill>
              </a:rPr>
              <a:t>ليس </a:t>
            </a:r>
            <a:r>
              <a:rPr lang="ar-IQ" b="1" dirty="0">
                <a:solidFill>
                  <a:srgbClr val="FF0000"/>
                </a:solidFill>
              </a:rPr>
              <a:t>بغائب</a:t>
            </a:r>
            <a:endParaRPr lang="en-US" sz="8000" dirty="0">
              <a:solidFill>
                <a:srgbClr val="FF0000"/>
              </a:solidFill>
            </a:endParaRPr>
          </a:p>
        </p:txBody>
      </p:sp>
      <p:sp>
        <p:nvSpPr>
          <p:cNvPr id="4" name="TextBox 3"/>
          <p:cNvSpPr txBox="1"/>
          <p:nvPr/>
        </p:nvSpPr>
        <p:spPr>
          <a:xfrm>
            <a:off x="251520" y="2795349"/>
            <a:ext cx="8677472" cy="4062651"/>
          </a:xfrm>
          <a:prstGeom prst="rect">
            <a:avLst/>
          </a:prstGeom>
          <a:noFill/>
        </p:spPr>
        <p:txBody>
          <a:bodyPr wrap="square" rtlCol="0">
            <a:spAutoFit/>
          </a:bodyPr>
          <a:lstStyle/>
          <a:p>
            <a:pPr algn="just" rtl="1"/>
            <a:r>
              <a:rPr lang="ar-IQ" sz="4000" b="1" dirty="0" smtClean="0">
                <a:solidFill>
                  <a:srgbClr val="FF0000"/>
                </a:solidFill>
              </a:rPr>
              <a:t>مكونات القضية الحملية: </a:t>
            </a:r>
          </a:p>
          <a:p>
            <a:pPr marL="742950" indent="-742950" algn="just" rtl="1">
              <a:buFont typeface="+mj-lt"/>
              <a:buAutoNum type="arabicPeriod"/>
            </a:pPr>
            <a:r>
              <a:rPr lang="ar-IQ" sz="3200" b="1" dirty="0" smtClean="0">
                <a:solidFill>
                  <a:srgbClr val="FF0000"/>
                </a:solidFill>
              </a:rPr>
              <a:t>المحكوم عليه،</a:t>
            </a:r>
            <a:r>
              <a:rPr lang="ar-IQ" sz="3200" b="1" dirty="0" smtClean="0">
                <a:solidFill>
                  <a:srgbClr val="00B0F0"/>
                </a:solidFill>
              </a:rPr>
              <a:t>الموضوع:خالد ،زيد</a:t>
            </a:r>
          </a:p>
          <a:p>
            <a:pPr marL="742950" indent="-742950" algn="just" rtl="1">
              <a:buFont typeface="+mj-lt"/>
              <a:buAutoNum type="arabicPeriod"/>
            </a:pPr>
            <a:r>
              <a:rPr lang="ar-IQ" sz="3200" b="1" dirty="0" smtClean="0">
                <a:solidFill>
                  <a:srgbClr val="FF0000"/>
                </a:solidFill>
              </a:rPr>
              <a:t>المحكوم به،</a:t>
            </a:r>
            <a:r>
              <a:rPr lang="ar-IQ" sz="3200" b="1" dirty="0" smtClean="0">
                <a:solidFill>
                  <a:srgbClr val="00B0F0"/>
                </a:solidFill>
              </a:rPr>
              <a:t> المحمول يكون من الصفات: حاضر ، غائب</a:t>
            </a:r>
          </a:p>
          <a:p>
            <a:pPr marL="742950" indent="-742950" algn="just" rtl="1">
              <a:buFont typeface="+mj-lt"/>
              <a:buAutoNum type="arabicPeriod"/>
            </a:pPr>
            <a:r>
              <a:rPr lang="ar-IQ" sz="3200" b="1" dirty="0" smtClean="0">
                <a:solidFill>
                  <a:srgbClr val="FF0000"/>
                </a:solidFill>
              </a:rPr>
              <a:t>الحكم ، </a:t>
            </a:r>
            <a:r>
              <a:rPr lang="ar-IQ" sz="3200" b="1" dirty="0" smtClean="0">
                <a:solidFill>
                  <a:schemeClr val="accent1">
                    <a:lumMod val="50000"/>
                  </a:schemeClr>
                </a:solidFill>
              </a:rPr>
              <a:t>النسبة: وهي الرابط بين الموضوع والمحمول وتكون كاذبة او صادقة </a:t>
            </a:r>
          </a:p>
          <a:p>
            <a:pPr algn="just" rtl="1"/>
            <a:r>
              <a:rPr lang="ar-IQ" sz="3200" b="1" dirty="0">
                <a:solidFill>
                  <a:srgbClr val="00B0F0"/>
                </a:solidFill>
              </a:rPr>
              <a:t> </a:t>
            </a:r>
            <a:r>
              <a:rPr lang="ar-IQ" sz="3200" b="1" dirty="0" smtClean="0">
                <a:solidFill>
                  <a:srgbClr val="00B0F0"/>
                </a:solidFill>
              </a:rPr>
              <a:t>      ثبوت الحضور لخالد، نفي الغياب عن زيد</a:t>
            </a:r>
          </a:p>
          <a:p>
            <a:pPr algn="just" rtl="1"/>
            <a:endParaRPr lang="ar-IQ" sz="4000" b="1" dirty="0" smtClean="0">
              <a:solidFill>
                <a:srgbClr val="FF0000"/>
              </a:solidFill>
            </a:endParaRPr>
          </a:p>
          <a:p>
            <a:pPr algn="just" rtl="1"/>
            <a:endParaRPr lang="en-US" dirty="0"/>
          </a:p>
        </p:txBody>
      </p:sp>
    </p:spTree>
    <p:extLst>
      <p:ext uri="{BB962C8B-B14F-4D97-AF65-F5344CB8AC3E}">
        <p14:creationId xmlns:p14="http://schemas.microsoft.com/office/powerpoint/2010/main" val="350099165"/>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116632"/>
            <a:ext cx="7560840" cy="79208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العلم</a:t>
            </a:r>
          </a:p>
        </p:txBody>
      </p:sp>
      <p:sp>
        <p:nvSpPr>
          <p:cNvPr id="8" name="Title 1"/>
          <p:cNvSpPr txBox="1">
            <a:spLocks/>
          </p:cNvSpPr>
          <p:nvPr/>
        </p:nvSpPr>
        <p:spPr>
          <a:xfrm>
            <a:off x="129228" y="2420888"/>
            <a:ext cx="8813536" cy="2149318"/>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a:r>
              <a:rPr lang="ar-IQ" b="1" dirty="0" smtClean="0">
                <a:solidFill>
                  <a:srgbClr val="FF0000"/>
                </a:solidFill>
              </a:rPr>
              <a:t>تعريف التصور:هو ادراك الشئ</a:t>
            </a:r>
          </a:p>
          <a:p>
            <a:pPr algn="r" rtl="1"/>
            <a:r>
              <a:rPr lang="ar-IQ" sz="4000" b="1" dirty="0" smtClean="0">
                <a:solidFill>
                  <a:srgbClr val="7030A0"/>
                </a:solidFill>
              </a:rPr>
              <a:t>مثال/اذا نظرت الى خارطة العراق فسوف تنطبع صورتها في ذهنك،وهذه الصورة المنطبعة في الذهن هي ادراكك الخارطة وهو التصور وكذلك لو حاولت التعرف على المسافات بين بغداد ومراكز المحافظات،فتحدث في ذهنك صور متعددة للمسافات</a:t>
            </a:r>
            <a:endParaRPr lang="en-US" sz="4000" b="1" dirty="0">
              <a:solidFill>
                <a:srgbClr val="7030A0"/>
              </a:solidFill>
            </a:endParaRPr>
          </a:p>
        </p:txBody>
      </p:sp>
      <p:sp>
        <p:nvSpPr>
          <p:cNvPr id="11" name="Title 1"/>
          <p:cNvSpPr txBox="1">
            <a:spLocks/>
          </p:cNvSpPr>
          <p:nvPr/>
        </p:nvSpPr>
        <p:spPr>
          <a:xfrm>
            <a:off x="179512" y="1157967"/>
            <a:ext cx="8712968" cy="1080120"/>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3500" b="1" dirty="0" smtClean="0">
                <a:solidFill>
                  <a:srgbClr val="002060"/>
                </a:solidFill>
              </a:rPr>
              <a:t>تعريف:هو انطباع صورة الشئ في الذهن ،ويقسم الى قسمين هما </a:t>
            </a:r>
            <a:r>
              <a:rPr lang="ar-IQ" sz="3500" b="1" dirty="0" smtClean="0">
                <a:solidFill>
                  <a:srgbClr val="FF0000"/>
                </a:solidFill>
              </a:rPr>
              <a:t>التصور والتصديق</a:t>
            </a:r>
            <a:endParaRPr lang="en-US" sz="4600" b="1" dirty="0">
              <a:solidFill>
                <a:srgbClr val="FF0000"/>
              </a:solidFill>
            </a:endParaRPr>
          </a:p>
        </p:txBody>
      </p:sp>
      <p:sp>
        <p:nvSpPr>
          <p:cNvPr id="17" name="Title 1"/>
          <p:cNvSpPr txBox="1">
            <a:spLocks/>
          </p:cNvSpPr>
          <p:nvPr/>
        </p:nvSpPr>
        <p:spPr>
          <a:xfrm>
            <a:off x="179512" y="4653136"/>
            <a:ext cx="8908534" cy="2016144"/>
          </a:xfrm>
          <a:prstGeom prst="rect">
            <a:avLst/>
          </a:prstGeom>
          <a:ln>
            <a:no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a:r>
              <a:rPr lang="ar-IQ" b="1" dirty="0" smtClean="0">
                <a:solidFill>
                  <a:srgbClr val="FF0000"/>
                </a:solidFill>
              </a:rPr>
              <a:t>تعريف التصديق:هو الاعتقاد بالشئ</a:t>
            </a:r>
          </a:p>
          <a:p>
            <a:pPr algn="r"/>
            <a:r>
              <a:rPr lang="ar-IQ" sz="4000" b="1" dirty="0" smtClean="0">
                <a:solidFill>
                  <a:srgbClr val="7030A0"/>
                </a:solidFill>
              </a:rPr>
              <a:t>مثال/اذا قمت بمحاولة البرهنة على مقادير المسافات والمحافظات في المثال اعلاه وتوصلت الى صحة ماتصورته وامنت واعتقدت بها فذلك هو التصديق</a:t>
            </a:r>
            <a:endParaRPr lang="en-US" sz="4000" b="1" dirty="0">
              <a:solidFill>
                <a:srgbClr val="7030A0"/>
              </a:solidFill>
            </a:endParaRPr>
          </a:p>
        </p:txBody>
      </p:sp>
    </p:spTree>
    <p:extLst>
      <p:ext uri="{BB962C8B-B14F-4D97-AF65-F5344CB8AC3E}">
        <p14:creationId xmlns:p14="http://schemas.microsoft.com/office/powerpoint/2010/main" val="2567815475"/>
      </p:ext>
    </p:extLst>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199" y="188640"/>
            <a:ext cx="8229600" cy="634082"/>
          </a:xfrm>
        </p:spPr>
        <p:txBody>
          <a:bodyPr>
            <a:normAutofit fontScale="90000"/>
          </a:bodyPr>
          <a:lstStyle/>
          <a:p>
            <a:pPr rtl="1"/>
            <a:r>
              <a:rPr lang="ar-IQ" b="1" dirty="0" smtClean="0">
                <a:solidFill>
                  <a:srgbClr val="0070C0"/>
                </a:solidFill>
              </a:rPr>
              <a:t>القضية الشرطية</a:t>
            </a:r>
            <a:endParaRPr lang="en-US" b="1" dirty="0">
              <a:solidFill>
                <a:srgbClr val="0070C0"/>
              </a:solidFill>
            </a:endParaRPr>
          </a:p>
        </p:txBody>
      </p:sp>
      <p:sp>
        <p:nvSpPr>
          <p:cNvPr id="4" name="TextBox 3"/>
          <p:cNvSpPr txBox="1"/>
          <p:nvPr/>
        </p:nvSpPr>
        <p:spPr>
          <a:xfrm>
            <a:off x="279332" y="802447"/>
            <a:ext cx="8670437" cy="2554545"/>
          </a:xfrm>
          <a:prstGeom prst="rect">
            <a:avLst/>
          </a:prstGeom>
          <a:noFill/>
        </p:spPr>
        <p:txBody>
          <a:bodyPr wrap="square" rtlCol="0">
            <a:spAutoFit/>
          </a:bodyPr>
          <a:lstStyle/>
          <a:p>
            <a:pPr algn="r" rtl="1"/>
            <a:r>
              <a:rPr lang="ar-IQ" sz="4000" dirty="0" smtClean="0"/>
              <a:t>هي ماحكم فيها بوجود او عدم وجود نسبة(حكم )بين </a:t>
            </a:r>
            <a:r>
              <a:rPr lang="ar-IQ" sz="4000" u="sng" dirty="0" smtClean="0"/>
              <a:t>قضية</a:t>
            </a:r>
            <a:r>
              <a:rPr lang="ar-IQ" sz="4000" dirty="0" smtClean="0"/>
              <a:t> واخرى </a:t>
            </a:r>
          </a:p>
          <a:p>
            <a:pPr algn="ctr" rtl="1"/>
            <a:r>
              <a:rPr lang="ar-IQ" sz="4000" b="1" dirty="0" smtClean="0">
                <a:solidFill>
                  <a:srgbClr val="FF0000"/>
                </a:solidFill>
              </a:rPr>
              <a:t>اذا اشرقت الشمس فالنهار موجود</a:t>
            </a:r>
          </a:p>
          <a:p>
            <a:pPr algn="ctr" rtl="1"/>
            <a:r>
              <a:rPr lang="ar-IQ" sz="4000" b="1" dirty="0" smtClean="0">
                <a:solidFill>
                  <a:srgbClr val="002060"/>
                </a:solidFill>
              </a:rPr>
              <a:t>ليس كلما دق الجرس فقد حان وقت الدرس</a:t>
            </a:r>
            <a:endParaRPr lang="en-US" sz="4000" b="1" dirty="0">
              <a:solidFill>
                <a:srgbClr val="002060"/>
              </a:solidFill>
            </a:endParaRPr>
          </a:p>
        </p:txBody>
      </p:sp>
      <p:sp>
        <p:nvSpPr>
          <p:cNvPr id="6" name="TextBox 5"/>
          <p:cNvSpPr txBox="1"/>
          <p:nvPr/>
        </p:nvSpPr>
        <p:spPr>
          <a:xfrm>
            <a:off x="444135" y="3920043"/>
            <a:ext cx="8338190" cy="2062103"/>
          </a:xfrm>
          <a:prstGeom prst="rect">
            <a:avLst/>
          </a:prstGeom>
          <a:noFill/>
        </p:spPr>
        <p:txBody>
          <a:bodyPr wrap="square" rtlCol="0">
            <a:spAutoFit/>
          </a:bodyPr>
          <a:lstStyle/>
          <a:p>
            <a:pPr algn="r" rtl="1"/>
            <a:r>
              <a:rPr lang="ar-IQ" sz="3200" b="1" dirty="0" smtClean="0">
                <a:solidFill>
                  <a:srgbClr val="00B050"/>
                </a:solidFill>
              </a:rPr>
              <a:t>مكونات القضية الشرطية:</a:t>
            </a:r>
          </a:p>
          <a:p>
            <a:pPr marL="514350" indent="-514350" algn="r" rtl="1">
              <a:buFont typeface="+mj-lt"/>
              <a:buAutoNum type="arabicPeriod"/>
            </a:pPr>
            <a:r>
              <a:rPr lang="ar-IQ" sz="3200" b="1" dirty="0" smtClean="0">
                <a:solidFill>
                  <a:srgbClr val="00B0F0"/>
                </a:solidFill>
              </a:rPr>
              <a:t>المقدم:  </a:t>
            </a:r>
            <a:r>
              <a:rPr lang="ar-IQ" sz="3200" b="1" dirty="0" smtClean="0"/>
              <a:t>اشرقت الشمس  ،  دق الجرس</a:t>
            </a:r>
          </a:p>
          <a:p>
            <a:pPr marL="514350" indent="-514350" algn="r" rtl="1">
              <a:buFont typeface="+mj-lt"/>
              <a:buAutoNum type="arabicPeriod"/>
            </a:pPr>
            <a:r>
              <a:rPr lang="ar-IQ" sz="3200" b="1" dirty="0" smtClean="0">
                <a:solidFill>
                  <a:srgbClr val="00B0F0"/>
                </a:solidFill>
              </a:rPr>
              <a:t>التالي:</a:t>
            </a:r>
            <a:r>
              <a:rPr lang="ar-IQ" sz="3200" b="1" dirty="0" smtClean="0"/>
              <a:t>النهار موجود ،قد حان وقت الدرس</a:t>
            </a:r>
          </a:p>
          <a:p>
            <a:pPr marL="514350" indent="-514350" algn="r" rtl="1">
              <a:buFont typeface="+mj-lt"/>
              <a:buAutoNum type="arabicPeriod"/>
            </a:pPr>
            <a:r>
              <a:rPr lang="ar-IQ" sz="3200" b="1" dirty="0" smtClean="0">
                <a:solidFill>
                  <a:srgbClr val="00B0F0"/>
                </a:solidFill>
              </a:rPr>
              <a:t>الرابطة:</a:t>
            </a:r>
            <a:r>
              <a:rPr lang="ar-IQ" sz="3200" b="1" dirty="0" smtClean="0"/>
              <a:t>ادوات الربط (اذا، الفاء، كلما)</a:t>
            </a:r>
            <a:endParaRPr lang="en-US" sz="3200" b="1" dirty="0"/>
          </a:p>
        </p:txBody>
      </p:sp>
    </p:spTree>
    <p:extLst>
      <p:ext uri="{BB962C8B-B14F-4D97-AF65-F5344CB8AC3E}">
        <p14:creationId xmlns:p14="http://schemas.microsoft.com/office/powerpoint/2010/main" val="1269364255"/>
      </p:ext>
    </p:extLst>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2695427" y="260648"/>
            <a:ext cx="4248472" cy="106613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اقسام القضية</a:t>
            </a:r>
            <a:endParaRPr lang="en-US" sz="4000" b="1" dirty="0">
              <a:solidFill>
                <a:srgbClr val="FF0000"/>
              </a:solidFill>
            </a:endParaRPr>
          </a:p>
        </p:txBody>
      </p:sp>
      <p:sp>
        <p:nvSpPr>
          <p:cNvPr id="8" name="Title 1"/>
          <p:cNvSpPr txBox="1">
            <a:spLocks/>
          </p:cNvSpPr>
          <p:nvPr/>
        </p:nvSpPr>
        <p:spPr>
          <a:xfrm>
            <a:off x="186716" y="2050801"/>
            <a:ext cx="4104456" cy="720000"/>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السالبة:</a:t>
            </a:r>
            <a:r>
              <a:rPr lang="ar-IQ" b="1" dirty="0" smtClean="0">
                <a:solidFill>
                  <a:srgbClr val="00B050"/>
                </a:solidFill>
              </a:rPr>
              <a:t>هي القضية المنفية</a:t>
            </a:r>
            <a:endParaRPr lang="en-US" sz="4000" b="1" dirty="0">
              <a:solidFill>
                <a:srgbClr val="00B050"/>
              </a:solidFill>
            </a:endParaRPr>
          </a:p>
        </p:txBody>
      </p:sp>
      <p:sp>
        <p:nvSpPr>
          <p:cNvPr id="9" name="Title 1"/>
          <p:cNvSpPr txBox="1">
            <a:spLocks/>
          </p:cNvSpPr>
          <p:nvPr/>
        </p:nvSpPr>
        <p:spPr>
          <a:xfrm>
            <a:off x="798944" y="3503180"/>
            <a:ext cx="2880000" cy="720000"/>
          </a:xfrm>
          <a:prstGeom prst="rect">
            <a:avLst/>
          </a:prstGeom>
          <a:ln>
            <a:solidFill>
              <a:schemeClr val="tx1"/>
            </a:solid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70C0"/>
                </a:solidFill>
              </a:rPr>
              <a:t>خالد ليس بحاضر</a:t>
            </a:r>
            <a:endParaRPr lang="en-US" sz="4000" b="1" dirty="0">
              <a:solidFill>
                <a:srgbClr val="0070C0"/>
              </a:solidFill>
            </a:endParaRPr>
          </a:p>
        </p:txBody>
      </p:sp>
      <p:sp>
        <p:nvSpPr>
          <p:cNvPr id="10" name="Title 1"/>
          <p:cNvSpPr txBox="1">
            <a:spLocks/>
          </p:cNvSpPr>
          <p:nvPr/>
        </p:nvSpPr>
        <p:spPr>
          <a:xfrm>
            <a:off x="323529" y="4653136"/>
            <a:ext cx="4496134" cy="720000"/>
          </a:xfrm>
          <a:prstGeom prst="rect">
            <a:avLst/>
          </a:prstGeom>
          <a:ln>
            <a:solidFill>
              <a:schemeClr val="tx1"/>
            </a:solid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ليس كلما دق الجرس فقد حان وقت الدرس</a:t>
            </a:r>
            <a:endParaRPr lang="en-US" sz="4000" b="1" dirty="0">
              <a:solidFill>
                <a:srgbClr val="FF0000"/>
              </a:solidFill>
            </a:endParaRPr>
          </a:p>
        </p:txBody>
      </p:sp>
      <p:sp>
        <p:nvSpPr>
          <p:cNvPr id="12" name="Title 1"/>
          <p:cNvSpPr txBox="1">
            <a:spLocks/>
          </p:cNvSpPr>
          <p:nvPr/>
        </p:nvSpPr>
        <p:spPr>
          <a:xfrm>
            <a:off x="4871647" y="2050801"/>
            <a:ext cx="4144503" cy="720000"/>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الموجبة:</a:t>
            </a:r>
            <a:r>
              <a:rPr lang="ar-IQ" b="1" dirty="0" smtClean="0">
                <a:solidFill>
                  <a:srgbClr val="0070C0"/>
                </a:solidFill>
              </a:rPr>
              <a:t>هي القضية المثبتة</a:t>
            </a:r>
            <a:endParaRPr lang="en-US" sz="4000" b="1" dirty="0">
              <a:solidFill>
                <a:srgbClr val="0070C0"/>
              </a:solidFill>
            </a:endParaRPr>
          </a:p>
        </p:txBody>
      </p:sp>
      <p:sp>
        <p:nvSpPr>
          <p:cNvPr id="13" name="Title 1"/>
          <p:cNvSpPr txBox="1">
            <a:spLocks/>
          </p:cNvSpPr>
          <p:nvPr/>
        </p:nvSpPr>
        <p:spPr>
          <a:xfrm>
            <a:off x="5508104" y="3501008"/>
            <a:ext cx="2880000" cy="720000"/>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chemeClr val="accent6">
                    <a:lumMod val="50000"/>
                  </a:schemeClr>
                </a:solidFill>
              </a:rPr>
              <a:t>المدرسة كبيرة</a:t>
            </a:r>
            <a:endParaRPr lang="en-US" sz="4000" b="1" dirty="0">
              <a:solidFill>
                <a:schemeClr val="accent6">
                  <a:lumMod val="50000"/>
                </a:schemeClr>
              </a:solidFill>
            </a:endParaRPr>
          </a:p>
        </p:txBody>
      </p:sp>
      <p:sp>
        <p:nvSpPr>
          <p:cNvPr id="14" name="Title 1"/>
          <p:cNvSpPr txBox="1">
            <a:spLocks/>
          </p:cNvSpPr>
          <p:nvPr/>
        </p:nvSpPr>
        <p:spPr>
          <a:xfrm>
            <a:off x="5364088" y="4623181"/>
            <a:ext cx="3614009" cy="720000"/>
          </a:xfrm>
          <a:prstGeom prst="rect">
            <a:avLst/>
          </a:prstGeom>
          <a:ln>
            <a:solidFill>
              <a:schemeClr val="tx1"/>
            </a:solid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70C0"/>
                </a:solidFill>
              </a:rPr>
              <a:t>اذا اشرقت الشمس فالنهار موجود</a:t>
            </a:r>
            <a:endParaRPr lang="en-US" sz="4000" b="1" dirty="0">
              <a:solidFill>
                <a:srgbClr val="0070C0"/>
              </a:solidFill>
            </a:endParaRPr>
          </a:p>
        </p:txBody>
      </p:sp>
      <p:cxnSp>
        <p:nvCxnSpPr>
          <p:cNvPr id="3" name="Straight Arrow Connector 2"/>
          <p:cNvCxnSpPr>
            <a:stCxn id="7" idx="2"/>
            <a:endCxn id="12" idx="0"/>
          </p:cNvCxnSpPr>
          <p:nvPr/>
        </p:nvCxnSpPr>
        <p:spPr>
          <a:xfrm>
            <a:off x="4819663" y="1326778"/>
            <a:ext cx="2124236" cy="72402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5" name="Straight Arrow Connector 4"/>
          <p:cNvCxnSpPr>
            <a:stCxn id="7" idx="2"/>
          </p:cNvCxnSpPr>
          <p:nvPr/>
        </p:nvCxnSpPr>
        <p:spPr>
          <a:xfrm flipH="1">
            <a:off x="2123728" y="1326778"/>
            <a:ext cx="2695935" cy="72402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5" name="Straight Arrow Connector 14"/>
          <p:cNvCxnSpPr>
            <a:stCxn id="8" idx="2"/>
            <a:endCxn id="9" idx="0"/>
          </p:cNvCxnSpPr>
          <p:nvPr/>
        </p:nvCxnSpPr>
        <p:spPr>
          <a:xfrm>
            <a:off x="2238944" y="2770801"/>
            <a:ext cx="0" cy="732379"/>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7" name="Straight Arrow Connector 16"/>
          <p:cNvCxnSpPr>
            <a:stCxn id="12" idx="2"/>
          </p:cNvCxnSpPr>
          <p:nvPr/>
        </p:nvCxnSpPr>
        <p:spPr>
          <a:xfrm flipH="1">
            <a:off x="6943898" y="2770801"/>
            <a:ext cx="1" cy="730207"/>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4" name="Curved Connector 3"/>
          <p:cNvCxnSpPr/>
          <p:nvPr/>
        </p:nvCxnSpPr>
        <p:spPr>
          <a:xfrm>
            <a:off x="2238944" y="5373136"/>
            <a:ext cx="1036912" cy="648152"/>
          </a:xfrm>
          <a:prstGeom prst="curvedConnector3">
            <a:avLst/>
          </a:prstGeom>
          <a:ln w="25400">
            <a:solidFill>
              <a:schemeClr val="accent3"/>
            </a:solidFill>
            <a:tailEnd type="arrow"/>
          </a:ln>
        </p:spPr>
        <p:style>
          <a:lnRef idx="1">
            <a:schemeClr val="accent1"/>
          </a:lnRef>
          <a:fillRef idx="0">
            <a:schemeClr val="accent1"/>
          </a:fillRef>
          <a:effectRef idx="0">
            <a:schemeClr val="accent1"/>
          </a:effectRef>
          <a:fontRef idx="minor">
            <a:schemeClr val="tx1"/>
          </a:fontRef>
        </p:style>
      </p:cxnSp>
      <p:sp>
        <p:nvSpPr>
          <p:cNvPr id="16" name="Title 1"/>
          <p:cNvSpPr txBox="1">
            <a:spLocks/>
          </p:cNvSpPr>
          <p:nvPr/>
        </p:nvSpPr>
        <p:spPr>
          <a:xfrm>
            <a:off x="3275856" y="5661288"/>
            <a:ext cx="5598435" cy="720000"/>
          </a:xfrm>
          <a:prstGeom prst="rect">
            <a:avLst/>
          </a:prstGeom>
          <a:ln>
            <a:solidFill>
              <a:schemeClr val="tx1"/>
            </a:solidFill>
            <a:prstDash val="sysDash"/>
          </a:ln>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2800" dirty="0" smtClean="0"/>
              <a:t>حرف السلب ليس ،سلب النسبة بين المقدم والتالي</a:t>
            </a:r>
            <a:endParaRPr lang="en-US" sz="2800" dirty="0"/>
          </a:p>
        </p:txBody>
      </p:sp>
    </p:spTree>
    <p:extLst>
      <p:ext uri="{BB962C8B-B14F-4D97-AF65-F5344CB8AC3E}">
        <p14:creationId xmlns:p14="http://schemas.microsoft.com/office/powerpoint/2010/main" val="3131887094"/>
      </p:ext>
    </p:extLst>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1066130"/>
          </a:xfrm>
        </p:spPr>
        <p:txBody>
          <a:bodyPr>
            <a:normAutofit fontScale="90000"/>
          </a:bodyPr>
          <a:lstStyle/>
          <a:p>
            <a:r>
              <a:rPr lang="ar-IQ" dirty="0" smtClean="0"/>
              <a:t>اقسام القضية الحملية (ان كانت موجبة اوسالبة)</a:t>
            </a:r>
            <a:endParaRPr lang="en-US" dirty="0"/>
          </a:p>
        </p:txBody>
      </p:sp>
      <p:graphicFrame>
        <p:nvGraphicFramePr>
          <p:cNvPr id="3" name="Table 2"/>
          <p:cNvGraphicFramePr>
            <a:graphicFrameLocks noGrp="1"/>
          </p:cNvGraphicFramePr>
          <p:nvPr>
            <p:extLst>
              <p:ext uri="{D42A27DB-BD31-4B8C-83A1-F6EECF244321}">
                <p14:modId xmlns:p14="http://schemas.microsoft.com/office/powerpoint/2010/main" val="1828196817"/>
              </p:ext>
            </p:extLst>
          </p:nvPr>
        </p:nvGraphicFramePr>
        <p:xfrm>
          <a:off x="539551" y="1412776"/>
          <a:ext cx="8280921" cy="4896545"/>
        </p:xfrm>
        <a:graphic>
          <a:graphicData uri="http://schemas.openxmlformats.org/drawingml/2006/table">
            <a:tbl>
              <a:tblPr firstRow="1" bandRow="1">
                <a:tableStyleId>{5C22544A-7EE6-4342-B048-85BDC9FD1C3A}</a:tableStyleId>
              </a:tblPr>
              <a:tblGrid>
                <a:gridCol w="2088233"/>
                <a:gridCol w="4032448"/>
                <a:gridCol w="1509046"/>
                <a:gridCol w="651194"/>
              </a:tblGrid>
              <a:tr h="979309">
                <a:tc>
                  <a:txBody>
                    <a:bodyPr/>
                    <a:lstStyle/>
                    <a:p>
                      <a:pPr algn="ctr"/>
                      <a:r>
                        <a:rPr lang="ar-IQ" sz="2400" dirty="0" smtClean="0">
                          <a:solidFill>
                            <a:schemeClr val="tx1"/>
                          </a:solidFill>
                        </a:rPr>
                        <a:t>مثال</a:t>
                      </a:r>
                      <a:endParaRPr lang="en-US" sz="2400" dirty="0">
                        <a:solidFill>
                          <a:schemeClr val="tx1"/>
                        </a:solidFill>
                      </a:endParaRPr>
                    </a:p>
                  </a:txBody>
                  <a:tcPr>
                    <a:solidFill>
                      <a:srgbClr val="FFC000"/>
                    </a:solidFill>
                  </a:tcPr>
                </a:tc>
                <a:tc>
                  <a:txBody>
                    <a:bodyPr/>
                    <a:lstStyle/>
                    <a:p>
                      <a:pPr algn="ctr"/>
                      <a:r>
                        <a:rPr lang="ar-IQ" sz="2400" dirty="0" smtClean="0">
                          <a:solidFill>
                            <a:schemeClr val="tx1"/>
                          </a:solidFill>
                        </a:rPr>
                        <a:t>الصفة</a:t>
                      </a:r>
                      <a:endParaRPr lang="en-US" sz="2400" dirty="0">
                        <a:solidFill>
                          <a:schemeClr val="tx1"/>
                        </a:solidFill>
                      </a:endParaRPr>
                    </a:p>
                  </a:txBody>
                  <a:tcPr>
                    <a:solidFill>
                      <a:srgbClr val="FFC000"/>
                    </a:solidFill>
                  </a:tcPr>
                </a:tc>
                <a:tc>
                  <a:txBody>
                    <a:bodyPr/>
                    <a:lstStyle/>
                    <a:p>
                      <a:pPr algn="ctr"/>
                      <a:r>
                        <a:rPr lang="ar-IQ" sz="2400" dirty="0" smtClean="0">
                          <a:solidFill>
                            <a:schemeClr val="tx1"/>
                          </a:solidFill>
                        </a:rPr>
                        <a:t>نوع القضية</a:t>
                      </a:r>
                      <a:endParaRPr lang="en-US" sz="2400" dirty="0">
                        <a:solidFill>
                          <a:schemeClr val="tx1"/>
                        </a:solidFill>
                      </a:endParaRPr>
                    </a:p>
                  </a:txBody>
                  <a:tcPr>
                    <a:solidFill>
                      <a:srgbClr val="FFC000"/>
                    </a:solidFill>
                  </a:tcPr>
                </a:tc>
                <a:tc>
                  <a:txBody>
                    <a:bodyPr/>
                    <a:lstStyle/>
                    <a:p>
                      <a:pPr algn="ctr"/>
                      <a:r>
                        <a:rPr lang="ar-IQ" sz="2400" dirty="0" smtClean="0">
                          <a:solidFill>
                            <a:schemeClr val="tx1"/>
                          </a:solidFill>
                        </a:rPr>
                        <a:t>ت</a:t>
                      </a:r>
                      <a:endParaRPr lang="en-US" sz="2400" dirty="0">
                        <a:solidFill>
                          <a:schemeClr val="tx1"/>
                        </a:solidFill>
                      </a:endParaRPr>
                    </a:p>
                  </a:txBody>
                  <a:tcPr>
                    <a:solidFill>
                      <a:srgbClr val="FFC000"/>
                    </a:solidFill>
                  </a:tcPr>
                </a:tc>
              </a:tr>
              <a:tr h="979309">
                <a:tc>
                  <a:txBody>
                    <a:bodyPr/>
                    <a:lstStyle/>
                    <a:p>
                      <a:pPr algn="ctr"/>
                      <a:r>
                        <a:rPr lang="ar-IQ" b="1" dirty="0" smtClean="0"/>
                        <a:t>البصرة ميناء العراق</a:t>
                      </a:r>
                    </a:p>
                    <a:p>
                      <a:pPr algn="ctr"/>
                      <a:r>
                        <a:rPr lang="ar-IQ" b="1" dirty="0" smtClean="0">
                          <a:solidFill>
                            <a:srgbClr val="002060"/>
                          </a:solidFill>
                        </a:rPr>
                        <a:t>محمود ليس بشاعر</a:t>
                      </a:r>
                      <a:endParaRPr lang="en-US" b="1" dirty="0">
                        <a:solidFill>
                          <a:srgbClr val="002060"/>
                        </a:solidFill>
                      </a:endParaRPr>
                    </a:p>
                  </a:txBody>
                  <a:tcPr>
                    <a:solidFill>
                      <a:srgbClr val="FFC000"/>
                    </a:solidFill>
                  </a:tcPr>
                </a:tc>
                <a:tc>
                  <a:txBody>
                    <a:bodyPr/>
                    <a:lstStyle/>
                    <a:p>
                      <a:pPr algn="ctr"/>
                      <a:r>
                        <a:rPr lang="ar-IQ" b="1" dirty="0" smtClean="0"/>
                        <a:t>الموضوع جزئي</a:t>
                      </a:r>
                      <a:endParaRPr lang="en-US" b="1" dirty="0"/>
                    </a:p>
                  </a:txBody>
                  <a:tcPr>
                    <a:solidFill>
                      <a:srgbClr val="FFC000"/>
                    </a:solidFill>
                  </a:tcPr>
                </a:tc>
                <a:tc>
                  <a:txBody>
                    <a:bodyPr/>
                    <a:lstStyle/>
                    <a:p>
                      <a:pPr algn="ctr"/>
                      <a:r>
                        <a:rPr lang="ar-IQ" sz="2800" b="1" dirty="0" smtClean="0"/>
                        <a:t>الشخصية</a:t>
                      </a:r>
                      <a:endParaRPr lang="en-US" sz="2800" b="1" dirty="0"/>
                    </a:p>
                  </a:txBody>
                  <a:tcPr>
                    <a:solidFill>
                      <a:srgbClr val="FFC000"/>
                    </a:solidFill>
                  </a:tcPr>
                </a:tc>
                <a:tc>
                  <a:txBody>
                    <a:bodyPr/>
                    <a:lstStyle/>
                    <a:p>
                      <a:pPr algn="ctr"/>
                      <a:r>
                        <a:rPr lang="ar-IQ" sz="2800" dirty="0" smtClean="0"/>
                        <a:t>1</a:t>
                      </a:r>
                      <a:endParaRPr lang="en-US" sz="2800" dirty="0"/>
                    </a:p>
                  </a:txBody>
                  <a:tcPr>
                    <a:solidFill>
                      <a:srgbClr val="FFC000"/>
                    </a:solidFill>
                  </a:tcPr>
                </a:tc>
              </a:tr>
              <a:tr h="979309">
                <a:tc>
                  <a:txBody>
                    <a:bodyPr/>
                    <a:lstStyle/>
                    <a:p>
                      <a:pPr algn="ctr"/>
                      <a:r>
                        <a:rPr lang="ar-IQ" b="1" dirty="0" smtClean="0">
                          <a:solidFill>
                            <a:srgbClr val="002060"/>
                          </a:solidFill>
                        </a:rPr>
                        <a:t>الانسان نوع</a:t>
                      </a:r>
                    </a:p>
                    <a:p>
                      <a:pPr algn="ctr"/>
                      <a:r>
                        <a:rPr lang="ar-IQ" b="1" dirty="0" smtClean="0">
                          <a:solidFill>
                            <a:srgbClr val="FF0000"/>
                          </a:solidFill>
                        </a:rPr>
                        <a:t>الضاحك ليس بجنس</a:t>
                      </a:r>
                      <a:endParaRPr lang="en-US" b="1" dirty="0">
                        <a:solidFill>
                          <a:srgbClr val="FF0000"/>
                        </a:solidFill>
                      </a:endParaRPr>
                    </a:p>
                  </a:txBody>
                  <a:tcPr>
                    <a:solidFill>
                      <a:srgbClr val="FFC000"/>
                    </a:solidFill>
                  </a:tcPr>
                </a:tc>
                <a:tc>
                  <a:txBody>
                    <a:bodyPr/>
                    <a:lstStyle/>
                    <a:p>
                      <a:pPr algn="ctr"/>
                      <a:r>
                        <a:rPr lang="ar-IQ" b="1" dirty="0" smtClean="0">
                          <a:solidFill>
                            <a:srgbClr val="0070C0"/>
                          </a:solidFill>
                        </a:rPr>
                        <a:t>الموضوع كلي ووجه الحكم فيها عليه بصفته كليا</a:t>
                      </a:r>
                      <a:endParaRPr lang="en-US" b="1" dirty="0">
                        <a:solidFill>
                          <a:srgbClr val="0070C0"/>
                        </a:solidFill>
                      </a:endParaRPr>
                    </a:p>
                  </a:txBody>
                  <a:tcPr>
                    <a:solidFill>
                      <a:srgbClr val="FFC000"/>
                    </a:solidFill>
                  </a:tcPr>
                </a:tc>
                <a:tc>
                  <a:txBody>
                    <a:bodyPr/>
                    <a:lstStyle/>
                    <a:p>
                      <a:pPr algn="ctr"/>
                      <a:r>
                        <a:rPr lang="ar-IQ" sz="2800" b="1" dirty="0" smtClean="0">
                          <a:solidFill>
                            <a:srgbClr val="0070C0"/>
                          </a:solidFill>
                        </a:rPr>
                        <a:t>الطبيعية</a:t>
                      </a:r>
                      <a:endParaRPr lang="en-US" sz="2800" b="1" dirty="0">
                        <a:solidFill>
                          <a:srgbClr val="0070C0"/>
                        </a:solidFill>
                      </a:endParaRPr>
                    </a:p>
                  </a:txBody>
                  <a:tcPr>
                    <a:solidFill>
                      <a:srgbClr val="FFC000"/>
                    </a:solidFill>
                  </a:tcPr>
                </a:tc>
                <a:tc>
                  <a:txBody>
                    <a:bodyPr/>
                    <a:lstStyle/>
                    <a:p>
                      <a:pPr algn="ctr"/>
                      <a:r>
                        <a:rPr lang="ar-IQ" sz="2800" dirty="0" smtClean="0"/>
                        <a:t>2</a:t>
                      </a:r>
                      <a:endParaRPr lang="en-US" sz="2800" dirty="0"/>
                    </a:p>
                  </a:txBody>
                  <a:tcPr>
                    <a:solidFill>
                      <a:srgbClr val="FFC000"/>
                    </a:solidFill>
                  </a:tcPr>
                </a:tc>
              </a:tr>
              <a:tr h="979309">
                <a:tc>
                  <a:txBody>
                    <a:bodyPr/>
                    <a:lstStyle/>
                    <a:p>
                      <a:pPr algn="ctr"/>
                      <a:r>
                        <a:rPr lang="ar-IQ" b="1" dirty="0" smtClean="0">
                          <a:solidFill>
                            <a:srgbClr val="FF0000"/>
                          </a:solidFill>
                        </a:rPr>
                        <a:t>الانسان في خسر</a:t>
                      </a:r>
                    </a:p>
                    <a:p>
                      <a:pPr algn="ctr"/>
                      <a:r>
                        <a:rPr lang="ar-IQ" b="1" dirty="0" smtClean="0">
                          <a:solidFill>
                            <a:srgbClr val="002060"/>
                          </a:solidFill>
                        </a:rPr>
                        <a:t>المؤمن لايكذب</a:t>
                      </a:r>
                    </a:p>
                    <a:p>
                      <a:pPr algn="ctr"/>
                      <a:r>
                        <a:rPr lang="ar-IQ" b="1" dirty="0" smtClean="0"/>
                        <a:t>الطالب المجد لايرسب</a:t>
                      </a:r>
                      <a:endParaRPr lang="en-US" b="1" dirty="0"/>
                    </a:p>
                  </a:txBody>
                  <a:tcPr>
                    <a:solidFill>
                      <a:srgbClr val="FFC000"/>
                    </a:solidFill>
                  </a:tcPr>
                </a:tc>
                <a:tc>
                  <a:txBody>
                    <a:bodyPr/>
                    <a:lstStyle/>
                    <a:p>
                      <a:pPr algn="ctr"/>
                      <a:r>
                        <a:rPr lang="ar-IQ" b="1" dirty="0" smtClean="0"/>
                        <a:t>الموضوع كلي ووجهنا الحكم فيها على مصاديقه مع اهمال بيان كمية المصاديق المحكوم عليها</a:t>
                      </a:r>
                      <a:endParaRPr lang="en-US" b="1" dirty="0"/>
                    </a:p>
                  </a:txBody>
                  <a:tcPr>
                    <a:solidFill>
                      <a:srgbClr val="FFC000"/>
                    </a:solidFill>
                  </a:tcPr>
                </a:tc>
                <a:tc>
                  <a:txBody>
                    <a:bodyPr/>
                    <a:lstStyle/>
                    <a:p>
                      <a:pPr algn="ctr"/>
                      <a:r>
                        <a:rPr lang="ar-IQ" sz="2800" b="1" dirty="0" smtClean="0"/>
                        <a:t>المهملة</a:t>
                      </a:r>
                      <a:endParaRPr lang="en-US" sz="2800" b="1" dirty="0"/>
                    </a:p>
                  </a:txBody>
                  <a:tcPr>
                    <a:solidFill>
                      <a:srgbClr val="FFC000"/>
                    </a:solidFill>
                  </a:tcPr>
                </a:tc>
                <a:tc>
                  <a:txBody>
                    <a:bodyPr/>
                    <a:lstStyle/>
                    <a:p>
                      <a:pPr algn="ctr"/>
                      <a:r>
                        <a:rPr lang="ar-IQ" sz="2800" dirty="0" smtClean="0"/>
                        <a:t>3</a:t>
                      </a:r>
                      <a:endParaRPr lang="en-US" sz="2800" dirty="0"/>
                    </a:p>
                  </a:txBody>
                  <a:tcPr>
                    <a:solidFill>
                      <a:srgbClr val="FFC000"/>
                    </a:solidFill>
                  </a:tcPr>
                </a:tc>
              </a:tr>
              <a:tr h="979309">
                <a:tc>
                  <a:txBody>
                    <a:bodyPr/>
                    <a:lstStyle/>
                    <a:p>
                      <a:pPr algn="ctr"/>
                      <a:r>
                        <a:rPr lang="ar-IQ" b="1" dirty="0" smtClean="0">
                          <a:solidFill>
                            <a:srgbClr val="FF0000"/>
                          </a:solidFill>
                        </a:rPr>
                        <a:t>كل نبي مبعوث من قبل الله</a:t>
                      </a:r>
                    </a:p>
                    <a:p>
                      <a:pPr algn="ctr"/>
                      <a:r>
                        <a:rPr lang="ar-IQ" b="1" dirty="0" smtClean="0">
                          <a:solidFill>
                            <a:schemeClr val="tx1"/>
                          </a:solidFill>
                        </a:rPr>
                        <a:t>بعض</a:t>
                      </a:r>
                      <a:r>
                        <a:rPr lang="ar-IQ" b="1" baseline="0" dirty="0" smtClean="0">
                          <a:solidFill>
                            <a:schemeClr val="tx1"/>
                          </a:solidFill>
                        </a:rPr>
                        <a:t> الطلاب فقراء</a:t>
                      </a:r>
                      <a:endParaRPr lang="en-US" b="1" dirty="0">
                        <a:solidFill>
                          <a:schemeClr val="tx1"/>
                        </a:solidFill>
                      </a:endParaRPr>
                    </a:p>
                  </a:txBody>
                  <a:tcPr>
                    <a:solidFill>
                      <a:srgbClr val="FFC000"/>
                    </a:solidFill>
                  </a:tcPr>
                </a:tc>
                <a:tc>
                  <a:txBody>
                    <a:bodyPr/>
                    <a:lstStyle/>
                    <a:p>
                      <a:pPr algn="ctr"/>
                      <a:r>
                        <a:rPr lang="ar-IQ" b="1" dirty="0" smtClean="0">
                          <a:solidFill>
                            <a:srgbClr val="0070C0"/>
                          </a:solidFill>
                        </a:rPr>
                        <a:t>الموضوع كلي</a:t>
                      </a:r>
                      <a:r>
                        <a:rPr lang="ar-IQ" b="1" baseline="0" dirty="0" smtClean="0">
                          <a:solidFill>
                            <a:srgbClr val="0070C0"/>
                          </a:solidFill>
                        </a:rPr>
                        <a:t> ووجهنا الحكم فيها على مصاديقه مع حصر كمية المصاديق المحكوم عليها كلا او بعضا</a:t>
                      </a:r>
                      <a:endParaRPr lang="en-US" b="1" dirty="0">
                        <a:solidFill>
                          <a:srgbClr val="0070C0"/>
                        </a:solidFill>
                      </a:endParaRPr>
                    </a:p>
                  </a:txBody>
                  <a:tcPr>
                    <a:solidFill>
                      <a:srgbClr val="FFC000"/>
                    </a:solidFill>
                  </a:tcPr>
                </a:tc>
                <a:tc>
                  <a:txBody>
                    <a:bodyPr/>
                    <a:lstStyle/>
                    <a:p>
                      <a:pPr algn="ctr"/>
                      <a:r>
                        <a:rPr lang="ar-IQ" sz="2800" b="1" dirty="0" smtClean="0">
                          <a:solidFill>
                            <a:srgbClr val="0070C0"/>
                          </a:solidFill>
                        </a:rPr>
                        <a:t>المحصورة</a:t>
                      </a:r>
                      <a:endParaRPr lang="en-US" sz="2800" b="1" dirty="0">
                        <a:solidFill>
                          <a:srgbClr val="0070C0"/>
                        </a:solidFill>
                      </a:endParaRPr>
                    </a:p>
                  </a:txBody>
                  <a:tcPr>
                    <a:solidFill>
                      <a:srgbClr val="FFC000"/>
                    </a:solidFill>
                  </a:tcPr>
                </a:tc>
                <a:tc>
                  <a:txBody>
                    <a:bodyPr/>
                    <a:lstStyle/>
                    <a:p>
                      <a:pPr algn="ctr"/>
                      <a:r>
                        <a:rPr lang="ar-IQ" sz="2800" dirty="0" smtClean="0"/>
                        <a:t>4</a:t>
                      </a:r>
                      <a:endParaRPr lang="en-US" sz="2800" dirty="0"/>
                    </a:p>
                  </a:txBody>
                  <a:tcPr>
                    <a:solidFill>
                      <a:srgbClr val="FFC000"/>
                    </a:solidFill>
                  </a:tcPr>
                </a:tc>
              </a:tr>
            </a:tbl>
          </a:graphicData>
        </a:graphic>
      </p:graphicFrame>
    </p:spTree>
    <p:extLst>
      <p:ext uri="{BB962C8B-B14F-4D97-AF65-F5344CB8AC3E}">
        <p14:creationId xmlns:p14="http://schemas.microsoft.com/office/powerpoint/2010/main" val="2723115021"/>
      </p:ext>
    </p:extLst>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36313" y="332656"/>
            <a:ext cx="4474840" cy="1426170"/>
          </a:xfrm>
          <a:ln>
            <a:solidFill>
              <a:schemeClr val="tx1"/>
            </a:solidFill>
          </a:ln>
        </p:spPr>
        <p:txBody>
          <a:bodyPr>
            <a:normAutofit fontScale="90000"/>
          </a:bodyPr>
          <a:lstStyle/>
          <a:p>
            <a:pPr rtl="1"/>
            <a:r>
              <a:rPr lang="ar-IQ" b="1" dirty="0" smtClean="0">
                <a:solidFill>
                  <a:srgbClr val="FF0000"/>
                </a:solidFill>
              </a:rPr>
              <a:t>تقسيم القضية المحصورة</a:t>
            </a:r>
            <a:endParaRPr lang="en-US" sz="3600" dirty="0"/>
          </a:p>
        </p:txBody>
      </p:sp>
      <p:sp>
        <p:nvSpPr>
          <p:cNvPr id="5" name="Title 1"/>
          <p:cNvSpPr txBox="1">
            <a:spLocks/>
          </p:cNvSpPr>
          <p:nvPr/>
        </p:nvSpPr>
        <p:spPr>
          <a:xfrm>
            <a:off x="467544" y="2854288"/>
            <a:ext cx="3600000" cy="2662943"/>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الجزئية:هي ماحكم فيها على بعض المصاديق</a:t>
            </a:r>
          </a:p>
          <a:p>
            <a:pPr rtl="1"/>
            <a:endParaRPr lang="ar-IQ" b="1" dirty="0" smtClean="0"/>
          </a:p>
          <a:p>
            <a:pPr rtl="1"/>
            <a:r>
              <a:rPr lang="ar-IQ" sz="3600" b="1" dirty="0" smtClean="0">
                <a:solidFill>
                  <a:srgbClr val="FF0000"/>
                </a:solidFill>
              </a:rPr>
              <a:t>بعض المدارس دينية</a:t>
            </a:r>
          </a:p>
          <a:p>
            <a:pPr rtl="1"/>
            <a:endParaRPr lang="ar-IQ" sz="3600" b="1" dirty="0" smtClean="0">
              <a:solidFill>
                <a:srgbClr val="FF0000"/>
              </a:solidFill>
            </a:endParaRPr>
          </a:p>
          <a:p>
            <a:pPr rtl="1"/>
            <a:r>
              <a:rPr lang="ar-IQ" sz="3600" b="1" dirty="0" smtClean="0">
                <a:solidFill>
                  <a:srgbClr val="002060"/>
                </a:solidFill>
              </a:rPr>
              <a:t>بعض الطلاب ليسوا بمجتهدين</a:t>
            </a:r>
            <a:endParaRPr lang="en-US" sz="3600" dirty="0">
              <a:solidFill>
                <a:srgbClr val="C00000"/>
              </a:solidFill>
            </a:endParaRPr>
          </a:p>
        </p:txBody>
      </p:sp>
      <p:sp>
        <p:nvSpPr>
          <p:cNvPr id="6" name="Title 1"/>
          <p:cNvSpPr txBox="1">
            <a:spLocks/>
          </p:cNvSpPr>
          <p:nvPr/>
        </p:nvSpPr>
        <p:spPr>
          <a:xfrm>
            <a:off x="4788024" y="2859929"/>
            <a:ext cx="3600000" cy="2657302"/>
          </a:xfrm>
          <a:prstGeom prst="rect">
            <a:avLst/>
          </a:prstGeom>
          <a:ln>
            <a:solidFill>
              <a:schemeClr val="tx1"/>
            </a:solidFill>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الكلية:هي ماحكم فيها على جميع المصاديق</a:t>
            </a:r>
          </a:p>
          <a:p>
            <a:pPr rtl="1"/>
            <a:endParaRPr lang="ar-IQ" b="1" dirty="0" smtClean="0"/>
          </a:p>
          <a:p>
            <a:pPr rtl="1"/>
            <a:r>
              <a:rPr lang="ar-IQ" sz="3600" b="1" dirty="0" smtClean="0">
                <a:solidFill>
                  <a:srgbClr val="FF0000"/>
                </a:solidFill>
              </a:rPr>
              <a:t>كل نفس ذائقة الموت</a:t>
            </a:r>
          </a:p>
          <a:p>
            <a:pPr rtl="1"/>
            <a:endParaRPr lang="ar-IQ" sz="3600" b="1" dirty="0" smtClean="0">
              <a:solidFill>
                <a:srgbClr val="FF0000"/>
              </a:solidFill>
            </a:endParaRPr>
          </a:p>
          <a:p>
            <a:pPr rtl="1"/>
            <a:r>
              <a:rPr lang="ar-IQ" sz="3600" b="1" dirty="0" smtClean="0">
                <a:solidFill>
                  <a:srgbClr val="002060"/>
                </a:solidFill>
              </a:rPr>
              <a:t>لاشئ من الكسل بنافع</a:t>
            </a:r>
            <a:endParaRPr lang="en-US" sz="3600" dirty="0">
              <a:solidFill>
                <a:srgbClr val="C00000"/>
              </a:solidFill>
            </a:endParaRPr>
          </a:p>
        </p:txBody>
      </p:sp>
      <p:cxnSp>
        <p:nvCxnSpPr>
          <p:cNvPr id="7" name="Straight Arrow Connector 6"/>
          <p:cNvCxnSpPr>
            <a:stCxn id="2" idx="2"/>
            <a:endCxn id="5" idx="0"/>
          </p:cNvCxnSpPr>
          <p:nvPr/>
        </p:nvCxnSpPr>
        <p:spPr>
          <a:xfrm flipH="1">
            <a:off x="2267544" y="1758826"/>
            <a:ext cx="2206189" cy="1095462"/>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a:stCxn id="2" idx="2"/>
            <a:endCxn id="6" idx="0"/>
          </p:cNvCxnSpPr>
          <p:nvPr/>
        </p:nvCxnSpPr>
        <p:spPr>
          <a:xfrm>
            <a:off x="4473733" y="1758826"/>
            <a:ext cx="2114291" cy="1101103"/>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8" name="Straight Connector 7"/>
          <p:cNvCxnSpPr/>
          <p:nvPr/>
        </p:nvCxnSpPr>
        <p:spPr>
          <a:xfrm flipH="1">
            <a:off x="4860032" y="4005064"/>
            <a:ext cx="3455984" cy="0"/>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11" name="Straight Connector 10"/>
          <p:cNvCxnSpPr>
            <a:stCxn id="5" idx="1"/>
            <a:endCxn id="5" idx="3"/>
          </p:cNvCxnSpPr>
          <p:nvPr/>
        </p:nvCxnSpPr>
        <p:spPr>
          <a:xfrm>
            <a:off x="467544" y="4185760"/>
            <a:ext cx="3600000" cy="0"/>
          </a:xfrm>
          <a:prstGeom prst="line">
            <a:avLst/>
          </a:prstGeom>
          <a:ln w="25400">
            <a:solidFill>
              <a:schemeClr val="tx1"/>
            </a:solidFill>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540840008"/>
      </p:ext>
    </p:extLst>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922114"/>
          </a:xfrm>
        </p:spPr>
        <p:txBody>
          <a:bodyPr>
            <a:normAutofit fontScale="90000"/>
          </a:bodyPr>
          <a:lstStyle/>
          <a:p>
            <a:pPr rtl="1"/>
            <a:r>
              <a:rPr lang="ar-IQ" sz="4000" b="1" dirty="0" smtClean="0">
                <a:solidFill>
                  <a:schemeClr val="accent3">
                    <a:lumMod val="75000"/>
                  </a:schemeClr>
                </a:solidFill>
              </a:rPr>
              <a:t>اقسام الحملية الموجبة وفقا لموقع وجود الموضوع</a:t>
            </a:r>
            <a:endParaRPr lang="en-US" sz="3200" dirty="0">
              <a:solidFill>
                <a:schemeClr val="accent3">
                  <a:lumMod val="75000"/>
                </a:schemeClr>
              </a:solidFill>
            </a:endParaRPr>
          </a:p>
        </p:txBody>
      </p:sp>
      <p:sp>
        <p:nvSpPr>
          <p:cNvPr id="5" name="Title 1"/>
          <p:cNvSpPr txBox="1">
            <a:spLocks/>
          </p:cNvSpPr>
          <p:nvPr/>
        </p:nvSpPr>
        <p:spPr>
          <a:xfrm>
            <a:off x="88490" y="1700808"/>
            <a:ext cx="8948005" cy="1066130"/>
          </a:xfrm>
          <a:prstGeom prst="rect">
            <a:avLst/>
          </a:prstGeom>
          <a:ln>
            <a:solidFill>
              <a:schemeClr val="tx1"/>
            </a:solid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solidFill>
                  <a:srgbClr val="FF0000"/>
                </a:solidFill>
              </a:rPr>
              <a:t>1- الذهنية:موقع موضوعها في الذهن</a:t>
            </a:r>
          </a:p>
          <a:p>
            <a:pPr rtl="1"/>
            <a:r>
              <a:rPr lang="ar-IQ" sz="4000" b="1" u="sng" dirty="0" smtClean="0"/>
              <a:t>شريك الخالق </a:t>
            </a:r>
            <a:r>
              <a:rPr lang="ar-IQ" sz="4000" b="1" dirty="0" smtClean="0"/>
              <a:t>مستحيل </a:t>
            </a:r>
            <a:endParaRPr lang="en-US" sz="3200" dirty="0"/>
          </a:p>
        </p:txBody>
      </p:sp>
      <p:sp>
        <p:nvSpPr>
          <p:cNvPr id="6" name="Title 1"/>
          <p:cNvSpPr txBox="1">
            <a:spLocks/>
          </p:cNvSpPr>
          <p:nvPr/>
        </p:nvSpPr>
        <p:spPr>
          <a:xfrm>
            <a:off x="88492" y="3429000"/>
            <a:ext cx="8948004" cy="922114"/>
          </a:xfrm>
          <a:prstGeom prst="rect">
            <a:avLst/>
          </a:prstGeom>
          <a:ln>
            <a:solidFill>
              <a:schemeClr val="tx1"/>
            </a:solidFill>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solidFill>
                  <a:srgbClr val="002060"/>
                </a:solidFill>
              </a:rPr>
              <a:t>2-الخارجي:الموضوع في الخارج</a:t>
            </a:r>
          </a:p>
          <a:p>
            <a:pPr rtl="1"/>
            <a:r>
              <a:rPr lang="ar-IQ" sz="4000" b="1" u="sng" dirty="0" smtClean="0"/>
              <a:t>كل طالب </a:t>
            </a:r>
            <a:r>
              <a:rPr lang="ar-IQ" sz="4000" b="1" dirty="0" smtClean="0"/>
              <a:t>يحضر درسه غدا</a:t>
            </a:r>
            <a:endParaRPr lang="en-US" sz="3200" dirty="0"/>
          </a:p>
        </p:txBody>
      </p:sp>
      <p:sp>
        <p:nvSpPr>
          <p:cNvPr id="7" name="Title 1"/>
          <p:cNvSpPr txBox="1">
            <a:spLocks/>
          </p:cNvSpPr>
          <p:nvPr/>
        </p:nvSpPr>
        <p:spPr>
          <a:xfrm>
            <a:off x="88491" y="5301208"/>
            <a:ext cx="8948005" cy="922114"/>
          </a:xfrm>
          <a:prstGeom prst="rect">
            <a:avLst/>
          </a:prstGeom>
          <a:ln>
            <a:solidFill>
              <a:schemeClr val="tx1"/>
            </a:solidFill>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solidFill>
                  <a:srgbClr val="FF0000"/>
                </a:solidFill>
              </a:rPr>
              <a:t>3-الحقيقية:موقع الموضوع هو الخارج والحاضر والمستقبل</a:t>
            </a:r>
          </a:p>
          <a:p>
            <a:pPr rtl="1"/>
            <a:r>
              <a:rPr lang="ar-IQ" sz="4000" b="1" u="sng" dirty="0" smtClean="0"/>
              <a:t>كل من قال لااله الا الله محمد رسول الله </a:t>
            </a:r>
            <a:r>
              <a:rPr lang="ar-IQ" sz="4000" b="1" dirty="0" smtClean="0"/>
              <a:t>فهو مسلم</a:t>
            </a:r>
            <a:endParaRPr lang="en-US" sz="3200" dirty="0"/>
          </a:p>
        </p:txBody>
      </p:sp>
      <p:sp>
        <p:nvSpPr>
          <p:cNvPr id="3" name="TextBox 2"/>
          <p:cNvSpPr txBox="1"/>
          <p:nvPr/>
        </p:nvSpPr>
        <p:spPr>
          <a:xfrm>
            <a:off x="6253396" y="2060848"/>
            <a:ext cx="2783099" cy="707886"/>
          </a:xfrm>
          <a:prstGeom prst="rect">
            <a:avLst/>
          </a:prstGeom>
          <a:noFill/>
        </p:spPr>
        <p:txBody>
          <a:bodyPr wrap="square" rtlCol="0">
            <a:spAutoFit/>
          </a:bodyPr>
          <a:lstStyle/>
          <a:p>
            <a:r>
              <a:rPr lang="ar-IQ" sz="2000" dirty="0" smtClean="0">
                <a:solidFill>
                  <a:srgbClr val="0070C0"/>
                </a:solidFill>
              </a:rPr>
              <a:t>هذا موضوع ووجوده في الذهن وليس له مصداق خارجي</a:t>
            </a:r>
            <a:endParaRPr lang="en-US" sz="2000" dirty="0">
              <a:solidFill>
                <a:srgbClr val="0070C0"/>
              </a:solidFill>
            </a:endParaRPr>
          </a:p>
        </p:txBody>
      </p:sp>
      <p:sp>
        <p:nvSpPr>
          <p:cNvPr id="8" name="TextBox 7"/>
          <p:cNvSpPr txBox="1"/>
          <p:nvPr/>
        </p:nvSpPr>
        <p:spPr>
          <a:xfrm>
            <a:off x="6602727" y="3629433"/>
            <a:ext cx="2433769" cy="707886"/>
          </a:xfrm>
          <a:prstGeom prst="rect">
            <a:avLst/>
          </a:prstGeom>
          <a:noFill/>
        </p:spPr>
        <p:txBody>
          <a:bodyPr wrap="square" rtlCol="0">
            <a:spAutoFit/>
          </a:bodyPr>
          <a:lstStyle/>
          <a:p>
            <a:r>
              <a:rPr lang="ar-IQ" sz="2000" dirty="0" smtClean="0">
                <a:solidFill>
                  <a:srgbClr val="0070C0"/>
                </a:solidFill>
              </a:rPr>
              <a:t>اي كل الطلاب الموجودين في الخارج</a:t>
            </a:r>
            <a:endParaRPr lang="en-US" sz="2000" dirty="0">
              <a:solidFill>
                <a:srgbClr val="0070C0"/>
              </a:solidFill>
            </a:endParaRPr>
          </a:p>
        </p:txBody>
      </p:sp>
    </p:spTree>
    <p:extLst>
      <p:ext uri="{BB962C8B-B14F-4D97-AF65-F5344CB8AC3E}">
        <p14:creationId xmlns:p14="http://schemas.microsoft.com/office/powerpoint/2010/main" val="2855488406"/>
      </p:ext>
    </p:extLst>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483768" y="274638"/>
            <a:ext cx="5184576" cy="1159364"/>
          </a:xfrm>
          <a:ln>
            <a:solidFill>
              <a:schemeClr val="tx1"/>
            </a:solidFill>
          </a:ln>
        </p:spPr>
        <p:txBody>
          <a:bodyPr>
            <a:normAutofit/>
          </a:bodyPr>
          <a:lstStyle/>
          <a:p>
            <a:pPr rtl="1"/>
            <a:r>
              <a:rPr lang="ar-IQ" b="1" dirty="0" smtClean="0"/>
              <a:t>اقسام القضية الشرطية</a:t>
            </a:r>
            <a:endParaRPr lang="en-US" sz="3600" dirty="0"/>
          </a:p>
        </p:txBody>
      </p:sp>
      <p:sp>
        <p:nvSpPr>
          <p:cNvPr id="5" name="Title 1"/>
          <p:cNvSpPr txBox="1">
            <a:spLocks/>
          </p:cNvSpPr>
          <p:nvPr/>
        </p:nvSpPr>
        <p:spPr>
          <a:xfrm>
            <a:off x="323528" y="2155792"/>
            <a:ext cx="8568952" cy="2747467"/>
          </a:xfrm>
          <a:prstGeom prst="rect">
            <a:avLst/>
          </a:prstGeom>
          <a:ln>
            <a:solidFill>
              <a:schemeClr val="tx1"/>
            </a:solid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p>
          <a:p>
            <a:pPr rtl="1"/>
            <a:endParaRPr lang="ar-IQ" b="1" dirty="0"/>
          </a:p>
          <a:p>
            <a:pPr rtl="1"/>
            <a:r>
              <a:rPr lang="ar-IQ" sz="6400" b="1" dirty="0" smtClean="0">
                <a:solidFill>
                  <a:srgbClr val="FF0000"/>
                </a:solidFill>
              </a:rPr>
              <a:t>1- المتصلة:هي ماحكم فيها بالاتصال بين قضيتين او بنفي الاتصال بينهما</a:t>
            </a:r>
          </a:p>
          <a:p>
            <a:pPr rtl="1"/>
            <a:endParaRPr lang="ar-IQ" sz="6400" b="1" dirty="0" smtClean="0">
              <a:solidFill>
                <a:srgbClr val="FF0000"/>
              </a:solidFill>
            </a:endParaRPr>
          </a:p>
          <a:p>
            <a:pPr rtl="1"/>
            <a:r>
              <a:rPr lang="ar-IQ" sz="5100" b="1" dirty="0"/>
              <a:t>اذا اشرقت الشمس فالنهار </a:t>
            </a:r>
            <a:r>
              <a:rPr lang="ar-IQ" sz="5100" b="1" dirty="0" smtClean="0"/>
              <a:t>موجود</a:t>
            </a:r>
          </a:p>
          <a:p>
            <a:pPr rtl="1"/>
            <a:r>
              <a:rPr lang="ar-IQ" sz="5100" b="1" dirty="0"/>
              <a:t>ليس كلما دق الجرس فقد حان وقت الدرس</a:t>
            </a:r>
            <a:endParaRPr lang="en-US" sz="5100" dirty="0"/>
          </a:p>
          <a:p>
            <a:pPr rtl="1"/>
            <a:endParaRPr lang="en-US" sz="5800" dirty="0"/>
          </a:p>
          <a:p>
            <a:pPr rtl="1"/>
            <a:endParaRPr lang="ar-IQ" b="1" dirty="0" smtClean="0"/>
          </a:p>
          <a:p>
            <a:pPr rtl="1"/>
            <a:endParaRPr lang="en-US" sz="4000" dirty="0">
              <a:solidFill>
                <a:srgbClr val="FF0000"/>
              </a:solidFill>
            </a:endParaRPr>
          </a:p>
        </p:txBody>
      </p:sp>
      <p:sp>
        <p:nvSpPr>
          <p:cNvPr id="6" name="Title 1"/>
          <p:cNvSpPr txBox="1">
            <a:spLocks/>
          </p:cNvSpPr>
          <p:nvPr/>
        </p:nvSpPr>
        <p:spPr>
          <a:xfrm>
            <a:off x="5052658" y="5463382"/>
            <a:ext cx="3839822" cy="1084052"/>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الشرطية المتصلة اللزومية:</a:t>
            </a:r>
            <a:r>
              <a:rPr lang="ar-IQ" b="1" dirty="0" smtClean="0">
                <a:solidFill>
                  <a:srgbClr val="FF0000"/>
                </a:solidFill>
              </a:rPr>
              <a:t>بين مقدمها وتاليها اتصال حقيقي</a:t>
            </a:r>
          </a:p>
          <a:p>
            <a:pPr rtl="1"/>
            <a:r>
              <a:rPr lang="ar-IQ" sz="4000" b="1" dirty="0" smtClean="0">
                <a:solidFill>
                  <a:srgbClr val="0070C0"/>
                </a:solidFill>
              </a:rPr>
              <a:t>اذا سخن الماء فانه يتمدد</a:t>
            </a:r>
            <a:endParaRPr lang="en-US" sz="4000" dirty="0">
              <a:solidFill>
                <a:srgbClr val="0070C0"/>
              </a:solidFill>
            </a:endParaRPr>
          </a:p>
        </p:txBody>
      </p:sp>
      <p:sp>
        <p:nvSpPr>
          <p:cNvPr id="14" name="Title 1"/>
          <p:cNvSpPr txBox="1">
            <a:spLocks/>
          </p:cNvSpPr>
          <p:nvPr/>
        </p:nvSpPr>
        <p:spPr>
          <a:xfrm>
            <a:off x="332178" y="5463383"/>
            <a:ext cx="4167814" cy="1178148"/>
          </a:xfrm>
          <a:prstGeom prst="rect">
            <a:avLst/>
          </a:prstGeom>
          <a:ln>
            <a:solidFill>
              <a:schemeClr val="tx1"/>
            </a:solid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t>الشرطية المتصلة الاتفاقية: </a:t>
            </a:r>
            <a:r>
              <a:rPr lang="ar-IQ" sz="4000" b="1" dirty="0" smtClean="0">
                <a:solidFill>
                  <a:srgbClr val="FF0000"/>
                </a:solidFill>
              </a:rPr>
              <a:t>ليس بين مقدمها وتاليها اتصال حقيقي</a:t>
            </a:r>
          </a:p>
          <a:p>
            <a:pPr rtl="1"/>
            <a:r>
              <a:rPr lang="ar-IQ" sz="4000" b="1" dirty="0" smtClean="0">
                <a:solidFill>
                  <a:srgbClr val="0070C0"/>
                </a:solidFill>
              </a:rPr>
              <a:t>كلما دق الجرس تاخر زكي عن الدخول قليلا</a:t>
            </a:r>
            <a:endParaRPr lang="en-US" sz="4000" dirty="0">
              <a:solidFill>
                <a:srgbClr val="0070C0"/>
              </a:solidFill>
            </a:endParaRPr>
          </a:p>
        </p:txBody>
      </p:sp>
      <p:cxnSp>
        <p:nvCxnSpPr>
          <p:cNvPr id="4" name="Straight Arrow Connector 3"/>
          <p:cNvCxnSpPr>
            <a:stCxn id="2" idx="2"/>
          </p:cNvCxnSpPr>
          <p:nvPr/>
        </p:nvCxnSpPr>
        <p:spPr>
          <a:xfrm>
            <a:off x="5076056" y="1434002"/>
            <a:ext cx="0" cy="698854"/>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10" name="Straight Arrow Connector 9"/>
          <p:cNvCxnSpPr/>
          <p:nvPr/>
        </p:nvCxnSpPr>
        <p:spPr>
          <a:xfrm>
            <a:off x="2555776" y="4903259"/>
            <a:ext cx="0" cy="56012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pic>
        <p:nvPicPr>
          <p:cNvPr id="3074"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6740794" y="4903259"/>
            <a:ext cx="231775" cy="6699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475071437"/>
      </p:ext>
    </p:extLst>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Title 1"/>
          <p:cNvSpPr txBox="1">
            <a:spLocks/>
          </p:cNvSpPr>
          <p:nvPr/>
        </p:nvSpPr>
        <p:spPr>
          <a:xfrm>
            <a:off x="323528" y="784585"/>
            <a:ext cx="8568952" cy="2747467"/>
          </a:xfrm>
          <a:prstGeom prst="rect">
            <a:avLst/>
          </a:prstGeom>
          <a:ln>
            <a:solidFill>
              <a:schemeClr val="tx1"/>
            </a:solid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endParaRPr lang="ar-IQ" b="1" dirty="0" smtClean="0"/>
          </a:p>
          <a:p>
            <a:pPr rtl="1"/>
            <a:endParaRPr lang="ar-IQ" b="1" dirty="0"/>
          </a:p>
          <a:p>
            <a:pPr rtl="1"/>
            <a:r>
              <a:rPr lang="ar-IQ" sz="6400" b="1" dirty="0" smtClean="0">
                <a:solidFill>
                  <a:srgbClr val="FF0000"/>
                </a:solidFill>
              </a:rPr>
              <a:t>2- المنفصلة:هي ماحكم فيها بالانفصال بين قضيتين او بنفي الاتصال بينهما</a:t>
            </a:r>
          </a:p>
          <a:p>
            <a:pPr rtl="1"/>
            <a:endParaRPr lang="ar-IQ" sz="6400" b="1" dirty="0" smtClean="0">
              <a:solidFill>
                <a:srgbClr val="FF0000"/>
              </a:solidFill>
            </a:endParaRPr>
          </a:p>
          <a:p>
            <a:pPr rtl="1"/>
            <a:r>
              <a:rPr lang="ar-IQ" sz="5100" b="1" dirty="0" smtClean="0"/>
              <a:t>العدد اما ان يكون فردا او زوجا</a:t>
            </a:r>
          </a:p>
          <a:p>
            <a:pPr rtl="1"/>
            <a:r>
              <a:rPr lang="ar-IQ" sz="5100" b="1" dirty="0"/>
              <a:t>ليس </a:t>
            </a:r>
            <a:r>
              <a:rPr lang="ar-IQ" sz="5100" b="1" dirty="0" smtClean="0"/>
              <a:t>الانسان اما ان يكون كاتبا او شاعرا</a:t>
            </a:r>
            <a:endParaRPr lang="en-US" sz="5100" dirty="0"/>
          </a:p>
          <a:p>
            <a:pPr rtl="1"/>
            <a:endParaRPr lang="en-US" sz="5800" dirty="0"/>
          </a:p>
          <a:p>
            <a:pPr rtl="1"/>
            <a:endParaRPr lang="ar-IQ" b="1" dirty="0" smtClean="0"/>
          </a:p>
          <a:p>
            <a:pPr rtl="1"/>
            <a:endParaRPr lang="en-US" sz="4000" dirty="0">
              <a:solidFill>
                <a:srgbClr val="FF0000"/>
              </a:solidFill>
            </a:endParaRPr>
          </a:p>
        </p:txBody>
      </p:sp>
      <p:sp>
        <p:nvSpPr>
          <p:cNvPr id="6" name="Title 1"/>
          <p:cNvSpPr txBox="1">
            <a:spLocks/>
          </p:cNvSpPr>
          <p:nvPr/>
        </p:nvSpPr>
        <p:spPr>
          <a:xfrm>
            <a:off x="5196674" y="4092175"/>
            <a:ext cx="3839822" cy="1084052"/>
          </a:xfrm>
          <a:prstGeom prst="rect">
            <a:avLst/>
          </a:prstGeom>
          <a:ln>
            <a:solidFill>
              <a:schemeClr val="tx1"/>
            </a:solid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 الشرطية المنفصلة العنادية:</a:t>
            </a:r>
            <a:r>
              <a:rPr lang="ar-IQ" b="1" dirty="0" smtClean="0">
                <a:solidFill>
                  <a:srgbClr val="FF0000"/>
                </a:solidFill>
              </a:rPr>
              <a:t>بين مقدمها وتاليها تناف وعناد حقيقي</a:t>
            </a:r>
          </a:p>
          <a:p>
            <a:pPr rtl="1"/>
            <a:r>
              <a:rPr lang="ar-IQ" sz="4000" b="1" dirty="0" smtClean="0">
                <a:solidFill>
                  <a:srgbClr val="0070C0"/>
                </a:solidFill>
              </a:rPr>
              <a:t>العدد الصحيح اما ان يكون زوجا او فردا</a:t>
            </a:r>
            <a:endParaRPr lang="en-US" sz="4000" dirty="0">
              <a:solidFill>
                <a:srgbClr val="0070C0"/>
              </a:solidFill>
            </a:endParaRPr>
          </a:p>
        </p:txBody>
      </p:sp>
      <p:sp>
        <p:nvSpPr>
          <p:cNvPr id="14" name="Title 1"/>
          <p:cNvSpPr txBox="1">
            <a:spLocks/>
          </p:cNvSpPr>
          <p:nvPr/>
        </p:nvSpPr>
        <p:spPr>
          <a:xfrm>
            <a:off x="144016" y="4092175"/>
            <a:ext cx="4788024" cy="1178148"/>
          </a:xfrm>
          <a:prstGeom prst="rect">
            <a:avLst/>
          </a:prstGeom>
          <a:ln>
            <a:solidFill>
              <a:schemeClr val="tx1"/>
            </a:solidFill>
          </a:ln>
        </p:spPr>
        <p:txBody>
          <a:bodyPr vert="horz" lIns="91440" tIns="45720" rIns="91440" bIns="45720" rtlCol="0" anchor="ctr">
            <a:normAutofit fontScale="5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4000" b="1" dirty="0" smtClean="0"/>
              <a:t>الشرطية المنفصلية الاتفاقية: </a:t>
            </a:r>
            <a:r>
              <a:rPr lang="ar-IQ" sz="4000" b="1" dirty="0" smtClean="0">
                <a:solidFill>
                  <a:srgbClr val="FF0000"/>
                </a:solidFill>
              </a:rPr>
              <a:t> بين مقدمها وتاليها تناف اتفاقي وغير حقيقي</a:t>
            </a:r>
          </a:p>
          <a:p>
            <a:pPr rtl="1"/>
            <a:r>
              <a:rPr lang="ar-IQ" sz="4000" b="1" dirty="0" smtClean="0">
                <a:solidFill>
                  <a:srgbClr val="0070C0"/>
                </a:solidFill>
              </a:rPr>
              <a:t>اما ان يكون المدرس في الصف الاول عليا او احمد</a:t>
            </a:r>
            <a:endParaRPr lang="en-US" sz="4000" dirty="0">
              <a:solidFill>
                <a:srgbClr val="0070C0"/>
              </a:solidFill>
            </a:endParaRPr>
          </a:p>
        </p:txBody>
      </p:sp>
      <p:cxnSp>
        <p:nvCxnSpPr>
          <p:cNvPr id="10" name="Straight Arrow Connector 9"/>
          <p:cNvCxnSpPr/>
          <p:nvPr/>
        </p:nvCxnSpPr>
        <p:spPr>
          <a:xfrm>
            <a:off x="2538028" y="3532052"/>
            <a:ext cx="0" cy="560123"/>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pic>
        <p:nvPicPr>
          <p:cNvPr id="3074"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6816625" y="3543791"/>
            <a:ext cx="231775" cy="6699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cxnSp>
        <p:nvCxnSpPr>
          <p:cNvPr id="3" name="Curved Connector 2"/>
          <p:cNvCxnSpPr/>
          <p:nvPr/>
        </p:nvCxnSpPr>
        <p:spPr>
          <a:xfrm>
            <a:off x="6156176" y="5176227"/>
            <a:ext cx="660449" cy="485021"/>
          </a:xfrm>
          <a:prstGeom prst="curvedConnector3">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9" name="Title 1"/>
          <p:cNvSpPr txBox="1">
            <a:spLocks/>
          </p:cNvSpPr>
          <p:nvPr/>
        </p:nvSpPr>
        <p:spPr>
          <a:xfrm>
            <a:off x="5012601" y="5665707"/>
            <a:ext cx="3839822" cy="1084052"/>
          </a:xfrm>
          <a:prstGeom prst="rect">
            <a:avLst/>
          </a:prstGeom>
          <a:ln>
            <a:noFill/>
          </a:ln>
          <a:effectLst>
            <a:outerShdw sx="1000" sy="1000" algn="ctr" rotWithShape="0">
              <a:srgbClr val="00B0F0"/>
            </a:outerShdw>
          </a:effectLst>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3200" dirty="0" smtClean="0">
                <a:solidFill>
                  <a:srgbClr val="FF0000"/>
                </a:solidFill>
              </a:rPr>
              <a:t>زوج:</a:t>
            </a:r>
            <a:r>
              <a:rPr lang="ar-IQ" sz="3200" dirty="0" smtClean="0">
                <a:solidFill>
                  <a:srgbClr val="0070C0"/>
                </a:solidFill>
              </a:rPr>
              <a:t>مقدم</a:t>
            </a:r>
            <a:r>
              <a:rPr lang="ar-IQ" sz="3200" dirty="0" smtClean="0">
                <a:solidFill>
                  <a:srgbClr val="FF0000"/>
                </a:solidFill>
              </a:rPr>
              <a:t>  </a:t>
            </a:r>
            <a:r>
              <a:rPr lang="ar-IQ" sz="3200" dirty="0">
                <a:solidFill>
                  <a:srgbClr val="FF0000"/>
                </a:solidFill>
              </a:rPr>
              <a:t>،</a:t>
            </a:r>
            <a:r>
              <a:rPr lang="ar-IQ" sz="3200" dirty="0" smtClean="0">
                <a:solidFill>
                  <a:srgbClr val="FF0000"/>
                </a:solidFill>
              </a:rPr>
              <a:t>   فرد:</a:t>
            </a:r>
            <a:r>
              <a:rPr lang="ar-IQ" sz="3200" dirty="0" smtClean="0">
                <a:solidFill>
                  <a:srgbClr val="0070C0"/>
                </a:solidFill>
              </a:rPr>
              <a:t>تالي</a:t>
            </a:r>
          </a:p>
          <a:p>
            <a:pPr rtl="1"/>
            <a:r>
              <a:rPr lang="ar-IQ" sz="3200" dirty="0" smtClean="0">
                <a:solidFill>
                  <a:srgbClr val="002060"/>
                </a:solidFill>
              </a:rPr>
              <a:t>لاتوجد علاقة بينهما</a:t>
            </a:r>
            <a:endParaRPr lang="en-US" sz="3200" dirty="0">
              <a:solidFill>
                <a:srgbClr val="002060"/>
              </a:solidFill>
            </a:endParaRPr>
          </a:p>
        </p:txBody>
      </p:sp>
      <p:cxnSp>
        <p:nvCxnSpPr>
          <p:cNvPr id="11" name="Curved Connector 10"/>
          <p:cNvCxnSpPr/>
          <p:nvPr/>
        </p:nvCxnSpPr>
        <p:spPr>
          <a:xfrm>
            <a:off x="683567" y="5193302"/>
            <a:ext cx="660449" cy="485021"/>
          </a:xfrm>
          <a:prstGeom prst="curvedConnector3">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sp>
        <p:nvSpPr>
          <p:cNvPr id="12" name="Title 1"/>
          <p:cNvSpPr txBox="1">
            <a:spLocks/>
          </p:cNvSpPr>
          <p:nvPr/>
        </p:nvSpPr>
        <p:spPr>
          <a:xfrm>
            <a:off x="462283" y="5728174"/>
            <a:ext cx="3839822" cy="1084052"/>
          </a:xfrm>
          <a:prstGeom prst="rect">
            <a:avLst/>
          </a:prstGeom>
          <a:ln>
            <a:no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sz="3200" dirty="0" smtClean="0">
                <a:solidFill>
                  <a:srgbClr val="002060"/>
                </a:solidFill>
              </a:rPr>
              <a:t>اذا اتفق ان غيرهما من المدرسين لاياتون الى الصف الاول</a:t>
            </a:r>
            <a:endParaRPr lang="en-US" sz="3200" dirty="0">
              <a:solidFill>
                <a:srgbClr val="002060"/>
              </a:solidFill>
            </a:endParaRPr>
          </a:p>
        </p:txBody>
      </p:sp>
    </p:spTree>
    <p:extLst>
      <p:ext uri="{BB962C8B-B14F-4D97-AF65-F5344CB8AC3E}">
        <p14:creationId xmlns:p14="http://schemas.microsoft.com/office/powerpoint/2010/main" val="3404301777"/>
      </p:ext>
    </p:extLst>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51520" y="116632"/>
            <a:ext cx="8640960" cy="720080"/>
          </a:xfrm>
          <a:ln>
            <a:solidFill>
              <a:schemeClr val="tx1"/>
            </a:solidFill>
          </a:ln>
        </p:spPr>
        <p:txBody>
          <a:bodyPr>
            <a:normAutofit fontScale="90000"/>
          </a:bodyPr>
          <a:lstStyle/>
          <a:p>
            <a:pPr rtl="1"/>
            <a:r>
              <a:rPr lang="ar-IQ" sz="2700" b="1" dirty="0" smtClean="0"/>
              <a:t>تقسيم القضية المنفصلة على اساس استحالة وامكان اجتماع او ارتفاع طرفيها</a:t>
            </a:r>
            <a:br>
              <a:rPr lang="ar-IQ" sz="2700" b="1" dirty="0" smtClean="0"/>
            </a:br>
            <a:r>
              <a:rPr lang="ar-IQ" sz="2700" b="1" dirty="0" smtClean="0"/>
              <a:t> (المقدم والتالي)</a:t>
            </a:r>
            <a:endParaRPr lang="en-US" sz="2700" dirty="0"/>
          </a:p>
        </p:txBody>
      </p:sp>
      <p:graphicFrame>
        <p:nvGraphicFramePr>
          <p:cNvPr id="9" name="Table 8"/>
          <p:cNvGraphicFramePr>
            <a:graphicFrameLocks noGrp="1"/>
          </p:cNvGraphicFramePr>
          <p:nvPr>
            <p:extLst>
              <p:ext uri="{D42A27DB-BD31-4B8C-83A1-F6EECF244321}">
                <p14:modId xmlns:p14="http://schemas.microsoft.com/office/powerpoint/2010/main" val="1886874438"/>
              </p:ext>
            </p:extLst>
          </p:nvPr>
        </p:nvGraphicFramePr>
        <p:xfrm>
          <a:off x="179512" y="1052737"/>
          <a:ext cx="8784976" cy="5652864"/>
        </p:xfrm>
        <a:graphic>
          <a:graphicData uri="http://schemas.openxmlformats.org/drawingml/2006/table">
            <a:tbl>
              <a:tblPr firstRow="1" bandRow="1">
                <a:tableStyleId>{5C22544A-7EE6-4342-B048-85BDC9FD1C3A}</a:tableStyleId>
              </a:tblPr>
              <a:tblGrid>
                <a:gridCol w="3672408"/>
                <a:gridCol w="2736304"/>
                <a:gridCol w="1656184"/>
                <a:gridCol w="720080"/>
              </a:tblGrid>
              <a:tr h="715104">
                <a:tc>
                  <a:txBody>
                    <a:bodyPr/>
                    <a:lstStyle/>
                    <a:p>
                      <a:pPr algn="ctr"/>
                      <a:r>
                        <a:rPr lang="ar-IQ" sz="2400" dirty="0" smtClean="0">
                          <a:solidFill>
                            <a:srgbClr val="FF0000"/>
                          </a:solidFill>
                        </a:rPr>
                        <a:t>مثال</a:t>
                      </a:r>
                      <a:endParaRPr lang="en-US" sz="2400" dirty="0">
                        <a:solidFill>
                          <a:srgbClr val="FF0000"/>
                        </a:solidFill>
                      </a:endParaRPr>
                    </a:p>
                  </a:txBody>
                  <a:tcPr>
                    <a:solidFill>
                      <a:srgbClr val="00B0F0"/>
                    </a:solidFill>
                  </a:tcPr>
                </a:tc>
                <a:tc>
                  <a:txBody>
                    <a:bodyPr/>
                    <a:lstStyle/>
                    <a:p>
                      <a:pPr algn="ctr"/>
                      <a:r>
                        <a:rPr lang="ar-IQ" sz="2400" dirty="0" smtClean="0">
                          <a:solidFill>
                            <a:srgbClr val="FF0000"/>
                          </a:solidFill>
                        </a:rPr>
                        <a:t>الوصف للطرفين</a:t>
                      </a:r>
                      <a:endParaRPr lang="en-US" sz="2400" dirty="0">
                        <a:solidFill>
                          <a:srgbClr val="FF0000"/>
                        </a:solidFill>
                      </a:endParaRPr>
                    </a:p>
                  </a:txBody>
                  <a:tcPr>
                    <a:solidFill>
                      <a:srgbClr val="00B0F0"/>
                    </a:solidFill>
                  </a:tcPr>
                </a:tc>
                <a:tc>
                  <a:txBody>
                    <a:bodyPr/>
                    <a:lstStyle/>
                    <a:p>
                      <a:pPr algn="ctr"/>
                      <a:r>
                        <a:rPr lang="ar-IQ" sz="2400" dirty="0" smtClean="0">
                          <a:solidFill>
                            <a:srgbClr val="FF0000"/>
                          </a:solidFill>
                        </a:rPr>
                        <a:t>القضية</a:t>
                      </a:r>
                      <a:endParaRPr lang="en-US" sz="2400" dirty="0">
                        <a:solidFill>
                          <a:srgbClr val="FF0000"/>
                        </a:solidFill>
                      </a:endParaRPr>
                    </a:p>
                  </a:txBody>
                  <a:tcPr>
                    <a:solidFill>
                      <a:srgbClr val="00B0F0"/>
                    </a:solidFill>
                  </a:tcPr>
                </a:tc>
                <a:tc>
                  <a:txBody>
                    <a:bodyPr/>
                    <a:lstStyle/>
                    <a:p>
                      <a:pPr algn="ctr"/>
                      <a:r>
                        <a:rPr lang="ar-IQ" sz="2400" dirty="0" smtClean="0">
                          <a:solidFill>
                            <a:srgbClr val="FF0000"/>
                          </a:solidFill>
                        </a:rPr>
                        <a:t>ت</a:t>
                      </a:r>
                      <a:endParaRPr lang="en-US" sz="2400" dirty="0">
                        <a:solidFill>
                          <a:srgbClr val="FF0000"/>
                        </a:solidFill>
                      </a:endParaRPr>
                    </a:p>
                  </a:txBody>
                  <a:tcPr>
                    <a:solidFill>
                      <a:srgbClr val="00B0F0"/>
                    </a:solidFill>
                  </a:tcPr>
                </a:tc>
              </a:tr>
              <a:tr h="370840">
                <a:tc>
                  <a:txBody>
                    <a:bodyPr/>
                    <a:lstStyle/>
                    <a:p>
                      <a:pPr algn="r"/>
                      <a:r>
                        <a:rPr lang="ar-IQ" sz="2400" b="1" dirty="0" smtClean="0"/>
                        <a:t>العدد الصحيح اما ان يكون زوجا او فردا</a:t>
                      </a:r>
                      <a:endParaRPr lang="en-US" sz="2400" b="1" dirty="0"/>
                    </a:p>
                  </a:txBody>
                  <a:tcPr>
                    <a:solidFill>
                      <a:srgbClr val="00B0F0"/>
                    </a:solidFill>
                  </a:tcPr>
                </a:tc>
                <a:tc>
                  <a:txBody>
                    <a:bodyPr/>
                    <a:lstStyle/>
                    <a:p>
                      <a:pPr algn="ctr"/>
                      <a:r>
                        <a:rPr lang="ar-IQ" sz="2400" b="1" dirty="0" smtClean="0"/>
                        <a:t>استحالة الاجتماع والارتفاع</a:t>
                      </a:r>
                      <a:endParaRPr lang="en-US" sz="2400" b="1" dirty="0"/>
                    </a:p>
                  </a:txBody>
                  <a:tcPr>
                    <a:solidFill>
                      <a:srgbClr val="00B0F0"/>
                    </a:solidFill>
                  </a:tcPr>
                </a:tc>
                <a:tc>
                  <a:txBody>
                    <a:bodyPr/>
                    <a:lstStyle/>
                    <a:p>
                      <a:pPr algn="ctr"/>
                      <a:r>
                        <a:rPr lang="ar-IQ" sz="2400" b="1" dirty="0" smtClean="0"/>
                        <a:t>حقيقية موجبة</a:t>
                      </a:r>
                      <a:endParaRPr lang="en-US" sz="2400" b="1" dirty="0"/>
                    </a:p>
                  </a:txBody>
                  <a:tcPr>
                    <a:solidFill>
                      <a:srgbClr val="00B0F0"/>
                    </a:solidFill>
                  </a:tcPr>
                </a:tc>
                <a:tc>
                  <a:txBody>
                    <a:bodyPr/>
                    <a:lstStyle/>
                    <a:p>
                      <a:pPr algn="ctr"/>
                      <a:r>
                        <a:rPr lang="ar-IQ" sz="2400" b="1" dirty="0" smtClean="0">
                          <a:solidFill>
                            <a:srgbClr val="002060"/>
                          </a:solidFill>
                        </a:rPr>
                        <a:t>1</a:t>
                      </a:r>
                      <a:endParaRPr lang="en-US" sz="2400" b="1" dirty="0">
                        <a:solidFill>
                          <a:srgbClr val="002060"/>
                        </a:solidFill>
                      </a:endParaRPr>
                    </a:p>
                  </a:txBody>
                  <a:tcPr>
                    <a:solidFill>
                      <a:srgbClr val="00B0F0"/>
                    </a:solidFill>
                  </a:tcPr>
                </a:tc>
              </a:tr>
              <a:tr h="370840">
                <a:tc>
                  <a:txBody>
                    <a:bodyPr/>
                    <a:lstStyle/>
                    <a:p>
                      <a:pPr algn="r"/>
                      <a:r>
                        <a:rPr lang="ar-IQ" sz="2400" b="1" dirty="0" smtClean="0"/>
                        <a:t>ليس الحيوان اما ان يكون ناطقا او ان يكون قابلا للتعلم</a:t>
                      </a:r>
                      <a:endParaRPr lang="en-US" sz="2400" b="1" dirty="0"/>
                    </a:p>
                  </a:txBody>
                  <a:tcPr>
                    <a:solidFill>
                      <a:srgbClr val="00B0F0"/>
                    </a:solidFill>
                  </a:tcPr>
                </a:tc>
                <a:tc>
                  <a:txBody>
                    <a:bodyPr/>
                    <a:lstStyle/>
                    <a:p>
                      <a:pPr algn="ctr"/>
                      <a:r>
                        <a:rPr lang="ar-IQ" sz="2400" b="1" dirty="0" smtClean="0"/>
                        <a:t>امكان الاجتماع والارتفاع</a:t>
                      </a:r>
                      <a:endParaRPr lang="en-US" sz="2400" b="1" dirty="0"/>
                    </a:p>
                  </a:txBody>
                  <a:tcPr>
                    <a:solidFill>
                      <a:srgbClr val="00B0F0"/>
                    </a:solidFill>
                  </a:tcPr>
                </a:tc>
                <a:tc>
                  <a:txBody>
                    <a:bodyPr/>
                    <a:lstStyle/>
                    <a:p>
                      <a:pPr algn="ctr"/>
                      <a:r>
                        <a:rPr lang="ar-IQ" sz="2400" b="1" dirty="0" smtClean="0"/>
                        <a:t>حقيقية سالبة</a:t>
                      </a:r>
                      <a:endParaRPr lang="en-US" sz="2400" b="1" dirty="0"/>
                    </a:p>
                  </a:txBody>
                  <a:tcPr>
                    <a:solidFill>
                      <a:srgbClr val="00B0F0"/>
                    </a:solidFill>
                  </a:tcPr>
                </a:tc>
                <a:tc>
                  <a:txBody>
                    <a:bodyPr/>
                    <a:lstStyle/>
                    <a:p>
                      <a:pPr algn="ctr"/>
                      <a:r>
                        <a:rPr lang="ar-IQ" sz="2400" b="1" dirty="0" smtClean="0">
                          <a:solidFill>
                            <a:srgbClr val="002060"/>
                          </a:solidFill>
                        </a:rPr>
                        <a:t>2</a:t>
                      </a:r>
                      <a:endParaRPr lang="en-US" sz="2400" b="1" dirty="0">
                        <a:solidFill>
                          <a:srgbClr val="002060"/>
                        </a:solidFill>
                      </a:endParaRPr>
                    </a:p>
                  </a:txBody>
                  <a:tcPr>
                    <a:solidFill>
                      <a:srgbClr val="00B0F0"/>
                    </a:solidFill>
                  </a:tcPr>
                </a:tc>
              </a:tr>
              <a:tr h="370840">
                <a:tc>
                  <a:txBody>
                    <a:bodyPr/>
                    <a:lstStyle/>
                    <a:p>
                      <a:pPr algn="r"/>
                      <a:r>
                        <a:rPr lang="ar-IQ" sz="2400" b="1" dirty="0" smtClean="0"/>
                        <a:t>اما ان يكون الجسم اسود او ابيض</a:t>
                      </a:r>
                      <a:endParaRPr lang="en-US" sz="2400" b="1" dirty="0"/>
                    </a:p>
                  </a:txBody>
                  <a:tcPr>
                    <a:solidFill>
                      <a:srgbClr val="00B0F0"/>
                    </a:solidFill>
                  </a:tcPr>
                </a:tc>
                <a:tc>
                  <a:txBody>
                    <a:bodyPr/>
                    <a:lstStyle/>
                    <a:p>
                      <a:pPr algn="ctr"/>
                      <a:r>
                        <a:rPr lang="ar-IQ" sz="2400" b="1" dirty="0" smtClean="0"/>
                        <a:t>استحالة الاجتماع وامكان الارتفاع</a:t>
                      </a:r>
                      <a:endParaRPr lang="en-US" sz="2400" b="1" dirty="0"/>
                    </a:p>
                  </a:txBody>
                  <a:tcPr>
                    <a:solidFill>
                      <a:srgbClr val="00B0F0"/>
                    </a:solidFill>
                  </a:tcPr>
                </a:tc>
                <a:tc>
                  <a:txBody>
                    <a:bodyPr/>
                    <a:lstStyle/>
                    <a:p>
                      <a:pPr algn="ctr"/>
                      <a:r>
                        <a:rPr lang="ar-IQ" sz="2400" b="1" dirty="0" smtClean="0"/>
                        <a:t>مانعة</a:t>
                      </a:r>
                      <a:r>
                        <a:rPr lang="ar-IQ" sz="2400" b="1" baseline="0" dirty="0" smtClean="0"/>
                        <a:t> الجمع الموجبة</a:t>
                      </a:r>
                      <a:endParaRPr lang="en-US" sz="2400" b="1" dirty="0"/>
                    </a:p>
                  </a:txBody>
                  <a:tcPr>
                    <a:solidFill>
                      <a:srgbClr val="00B0F0"/>
                    </a:solidFill>
                  </a:tcPr>
                </a:tc>
                <a:tc>
                  <a:txBody>
                    <a:bodyPr/>
                    <a:lstStyle/>
                    <a:p>
                      <a:pPr algn="ctr"/>
                      <a:r>
                        <a:rPr lang="ar-IQ" sz="2400" b="1" dirty="0" smtClean="0">
                          <a:solidFill>
                            <a:srgbClr val="002060"/>
                          </a:solidFill>
                        </a:rPr>
                        <a:t>3</a:t>
                      </a:r>
                      <a:endParaRPr lang="en-US" sz="2400" b="1" dirty="0">
                        <a:solidFill>
                          <a:srgbClr val="002060"/>
                        </a:solidFill>
                      </a:endParaRPr>
                    </a:p>
                  </a:txBody>
                  <a:tcPr>
                    <a:solidFill>
                      <a:srgbClr val="00B0F0"/>
                    </a:solidFill>
                  </a:tcPr>
                </a:tc>
              </a:tr>
              <a:tr h="370840">
                <a:tc>
                  <a:txBody>
                    <a:bodyPr/>
                    <a:lstStyle/>
                    <a:p>
                      <a:pPr algn="r"/>
                      <a:r>
                        <a:rPr lang="ar-IQ" sz="2400" b="1" dirty="0" smtClean="0"/>
                        <a:t>ليس اما ان يكون الجسم غير ابيض او غير اسود</a:t>
                      </a:r>
                      <a:endParaRPr lang="en-US" sz="2400" b="1" dirty="0"/>
                    </a:p>
                  </a:txBody>
                  <a:tcPr>
                    <a:solidFill>
                      <a:srgbClr val="00B0F0"/>
                    </a:solidFill>
                  </a:tcPr>
                </a:tc>
                <a:tc>
                  <a:txBody>
                    <a:bodyPr/>
                    <a:lstStyle/>
                    <a:p>
                      <a:pPr algn="ctr"/>
                      <a:r>
                        <a:rPr lang="ar-IQ" sz="2400" b="1" dirty="0" smtClean="0"/>
                        <a:t>امكان</a:t>
                      </a:r>
                      <a:r>
                        <a:rPr lang="ar-IQ" sz="2400" b="1" baseline="0" dirty="0" smtClean="0"/>
                        <a:t> الاجتماع واستحالة الارتفاع</a:t>
                      </a:r>
                      <a:endParaRPr lang="en-US" sz="2400" b="1" dirty="0"/>
                    </a:p>
                  </a:txBody>
                  <a:tcPr>
                    <a:solidFill>
                      <a:srgbClr val="00B0F0"/>
                    </a:solidFill>
                  </a:tcPr>
                </a:tc>
                <a:tc>
                  <a:txBody>
                    <a:bodyPr/>
                    <a:lstStyle/>
                    <a:p>
                      <a:pPr algn="ctr"/>
                      <a:r>
                        <a:rPr lang="ar-IQ" sz="2400" b="1" dirty="0" smtClean="0"/>
                        <a:t>مانعة الجمع السالبة</a:t>
                      </a:r>
                      <a:endParaRPr lang="en-US" sz="2400" b="1" dirty="0"/>
                    </a:p>
                  </a:txBody>
                  <a:tcPr>
                    <a:solidFill>
                      <a:srgbClr val="00B0F0"/>
                    </a:solidFill>
                  </a:tcPr>
                </a:tc>
                <a:tc>
                  <a:txBody>
                    <a:bodyPr/>
                    <a:lstStyle/>
                    <a:p>
                      <a:pPr algn="ctr"/>
                      <a:r>
                        <a:rPr lang="ar-IQ" sz="2400" b="1" dirty="0" smtClean="0">
                          <a:solidFill>
                            <a:srgbClr val="002060"/>
                          </a:solidFill>
                        </a:rPr>
                        <a:t>4</a:t>
                      </a:r>
                      <a:endParaRPr lang="en-US" sz="2400" b="1" dirty="0">
                        <a:solidFill>
                          <a:srgbClr val="002060"/>
                        </a:solidFill>
                      </a:endParaRPr>
                    </a:p>
                  </a:txBody>
                  <a:tcPr>
                    <a:solidFill>
                      <a:srgbClr val="00B0F0"/>
                    </a:solidFill>
                  </a:tcPr>
                </a:tc>
              </a:tr>
              <a:tr h="370840">
                <a:tc>
                  <a:txBody>
                    <a:bodyPr/>
                    <a:lstStyle/>
                    <a:p>
                      <a:pPr algn="r"/>
                      <a:r>
                        <a:rPr lang="ar-IQ" sz="2400" b="1" dirty="0" smtClean="0"/>
                        <a:t>الجسم اما ان يكون غير ابيض او غير اسود</a:t>
                      </a:r>
                      <a:endParaRPr lang="en-US" sz="2400" b="1" dirty="0"/>
                    </a:p>
                  </a:txBody>
                  <a:tcPr>
                    <a:solidFill>
                      <a:srgbClr val="00B0F0"/>
                    </a:solidFill>
                  </a:tcPr>
                </a:tc>
                <a:tc>
                  <a:txBody>
                    <a:bodyPr/>
                    <a:lstStyle/>
                    <a:p>
                      <a:pPr algn="ctr"/>
                      <a:r>
                        <a:rPr lang="ar-IQ" sz="2400" b="1" dirty="0" smtClean="0"/>
                        <a:t>امكان الاجتماع واستحالة الارتفاع</a:t>
                      </a:r>
                      <a:endParaRPr lang="en-US" sz="2400" b="1" dirty="0"/>
                    </a:p>
                  </a:txBody>
                  <a:tcPr>
                    <a:solidFill>
                      <a:srgbClr val="00B0F0"/>
                    </a:solidFill>
                  </a:tcPr>
                </a:tc>
                <a:tc>
                  <a:txBody>
                    <a:bodyPr/>
                    <a:lstStyle/>
                    <a:p>
                      <a:pPr algn="ctr"/>
                      <a:r>
                        <a:rPr lang="ar-IQ" sz="2400" b="1" dirty="0" smtClean="0"/>
                        <a:t>مانعة الخلو الموجبة</a:t>
                      </a:r>
                      <a:endParaRPr lang="en-US" sz="2400" b="1" dirty="0"/>
                    </a:p>
                  </a:txBody>
                  <a:tcPr>
                    <a:solidFill>
                      <a:srgbClr val="00B0F0"/>
                    </a:solidFill>
                  </a:tcPr>
                </a:tc>
                <a:tc>
                  <a:txBody>
                    <a:bodyPr/>
                    <a:lstStyle/>
                    <a:p>
                      <a:pPr algn="ctr"/>
                      <a:r>
                        <a:rPr lang="ar-IQ" sz="2400" b="1" dirty="0" smtClean="0">
                          <a:solidFill>
                            <a:srgbClr val="002060"/>
                          </a:solidFill>
                        </a:rPr>
                        <a:t>5</a:t>
                      </a:r>
                      <a:endParaRPr lang="en-US" sz="2400" b="1" dirty="0">
                        <a:solidFill>
                          <a:srgbClr val="002060"/>
                        </a:solidFill>
                      </a:endParaRPr>
                    </a:p>
                  </a:txBody>
                  <a:tcPr>
                    <a:solidFill>
                      <a:srgbClr val="00B0F0"/>
                    </a:solidFill>
                  </a:tcPr>
                </a:tc>
              </a:tr>
              <a:tr h="370840">
                <a:tc>
                  <a:txBody>
                    <a:bodyPr/>
                    <a:lstStyle/>
                    <a:p>
                      <a:pPr algn="r"/>
                      <a:r>
                        <a:rPr lang="ar-IQ" sz="2400" b="1" dirty="0" smtClean="0"/>
                        <a:t>ليس اما ان</a:t>
                      </a:r>
                      <a:r>
                        <a:rPr lang="ar-IQ" sz="2400" b="1" baseline="0" dirty="0" smtClean="0"/>
                        <a:t> يكون الجسم ابيض واما ان يكون اسود</a:t>
                      </a:r>
                      <a:endParaRPr lang="en-US" sz="2400" b="1" dirty="0"/>
                    </a:p>
                  </a:txBody>
                  <a:tcPr>
                    <a:solidFill>
                      <a:srgbClr val="00B0F0"/>
                    </a:solidFill>
                  </a:tcPr>
                </a:tc>
                <a:tc>
                  <a:txBody>
                    <a:bodyPr/>
                    <a:lstStyle/>
                    <a:p>
                      <a:pPr algn="ctr"/>
                      <a:r>
                        <a:rPr lang="ar-IQ" sz="2400" b="1" dirty="0" smtClean="0"/>
                        <a:t>استحالة الاجتماع وامكان الارتفاع </a:t>
                      </a:r>
                      <a:endParaRPr lang="en-US" sz="2400" b="1" dirty="0"/>
                    </a:p>
                  </a:txBody>
                  <a:tcPr>
                    <a:solidFill>
                      <a:srgbClr val="00B0F0"/>
                    </a:solidFill>
                  </a:tcPr>
                </a:tc>
                <a:tc>
                  <a:txBody>
                    <a:bodyPr/>
                    <a:lstStyle/>
                    <a:p>
                      <a:pPr algn="ctr"/>
                      <a:r>
                        <a:rPr lang="ar-IQ" sz="2400" b="1" dirty="0" smtClean="0"/>
                        <a:t>مانعة الخلو السالبة</a:t>
                      </a:r>
                      <a:endParaRPr lang="en-US" sz="2400" b="1" dirty="0"/>
                    </a:p>
                  </a:txBody>
                  <a:tcPr>
                    <a:solidFill>
                      <a:srgbClr val="00B0F0"/>
                    </a:solidFill>
                  </a:tcPr>
                </a:tc>
                <a:tc>
                  <a:txBody>
                    <a:bodyPr/>
                    <a:lstStyle/>
                    <a:p>
                      <a:pPr algn="ctr"/>
                      <a:r>
                        <a:rPr lang="ar-IQ" sz="2400" b="1" dirty="0" smtClean="0">
                          <a:solidFill>
                            <a:srgbClr val="002060"/>
                          </a:solidFill>
                        </a:rPr>
                        <a:t>6</a:t>
                      </a:r>
                      <a:endParaRPr lang="en-US" sz="2400" b="1" dirty="0">
                        <a:solidFill>
                          <a:srgbClr val="002060"/>
                        </a:solidFill>
                      </a:endParaRPr>
                    </a:p>
                  </a:txBody>
                  <a:tcPr>
                    <a:solidFill>
                      <a:srgbClr val="00B0F0"/>
                    </a:solidFill>
                  </a:tcPr>
                </a:tc>
              </a:tr>
            </a:tbl>
          </a:graphicData>
        </a:graphic>
      </p:graphicFrame>
    </p:spTree>
    <p:extLst>
      <p:ext uri="{BB962C8B-B14F-4D97-AF65-F5344CB8AC3E}">
        <p14:creationId xmlns:p14="http://schemas.microsoft.com/office/powerpoint/2010/main" val="2677721279"/>
      </p:ext>
    </p:extLst>
  </p:cSld>
  <p:clrMapOvr>
    <a:masterClrMapping/>
  </p:clrMapOvr>
  <p:timing>
    <p:tnLst>
      <p:par>
        <p:cTn id="1" dur="indefinite" restart="never" nodeType="tmRoot"/>
      </p:par>
    </p:tn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339752" y="274638"/>
            <a:ext cx="5472608" cy="778098"/>
          </a:xfrm>
          <a:ln>
            <a:solidFill>
              <a:schemeClr val="tx1"/>
            </a:solidFill>
          </a:ln>
        </p:spPr>
        <p:txBody>
          <a:bodyPr>
            <a:normAutofit/>
          </a:bodyPr>
          <a:lstStyle/>
          <a:p>
            <a:pPr rtl="1"/>
            <a:r>
              <a:rPr lang="ar-IQ" b="1" dirty="0" smtClean="0"/>
              <a:t>الاستدلال غير المباشر</a:t>
            </a:r>
            <a:endParaRPr lang="en-US" sz="3600" dirty="0"/>
          </a:p>
        </p:txBody>
      </p:sp>
      <p:sp>
        <p:nvSpPr>
          <p:cNvPr id="5" name="Title 1"/>
          <p:cNvSpPr txBox="1">
            <a:spLocks/>
          </p:cNvSpPr>
          <p:nvPr/>
        </p:nvSpPr>
        <p:spPr>
          <a:xfrm>
            <a:off x="1259632" y="1700808"/>
            <a:ext cx="7128792" cy="1138138"/>
          </a:xfrm>
          <a:prstGeom prst="rect">
            <a:avLst/>
          </a:prstGeom>
          <a:ln>
            <a:solidFill>
              <a:schemeClr val="tx1"/>
            </a:solid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التعريف :</a:t>
            </a:r>
            <a:r>
              <a:rPr lang="ar-IQ" b="1" dirty="0" smtClean="0">
                <a:solidFill>
                  <a:srgbClr val="FF0000"/>
                </a:solidFill>
              </a:rPr>
              <a:t>هو اقامة الدليل </a:t>
            </a:r>
            <a:r>
              <a:rPr lang="ar-IQ" b="1" smtClean="0">
                <a:solidFill>
                  <a:srgbClr val="FF0000"/>
                </a:solidFill>
              </a:rPr>
              <a:t>على لازم</a:t>
            </a:r>
            <a:r>
              <a:rPr lang="ar-IQ" b="1">
                <a:solidFill>
                  <a:srgbClr val="FF0000"/>
                </a:solidFill>
              </a:rPr>
              <a:t>ه</a:t>
            </a:r>
            <a:r>
              <a:rPr lang="ar-IQ" b="1" smtClean="0">
                <a:solidFill>
                  <a:srgbClr val="FF0000"/>
                </a:solidFill>
              </a:rPr>
              <a:t> </a:t>
            </a:r>
            <a:r>
              <a:rPr lang="ar-IQ" b="1" dirty="0" smtClean="0">
                <a:solidFill>
                  <a:srgbClr val="FF0000"/>
                </a:solidFill>
              </a:rPr>
              <a:t>المطلوب لاثباته</a:t>
            </a:r>
            <a:endParaRPr lang="en-US" sz="4000" dirty="0">
              <a:solidFill>
                <a:srgbClr val="FF0000"/>
              </a:solidFill>
            </a:endParaRPr>
          </a:p>
        </p:txBody>
      </p:sp>
      <p:sp>
        <p:nvSpPr>
          <p:cNvPr id="6" name="Title 1"/>
          <p:cNvSpPr txBox="1">
            <a:spLocks/>
          </p:cNvSpPr>
          <p:nvPr/>
        </p:nvSpPr>
        <p:spPr>
          <a:xfrm>
            <a:off x="107504" y="3356992"/>
            <a:ext cx="8856984" cy="3096343"/>
          </a:xfrm>
          <a:prstGeom prst="rect">
            <a:avLst/>
          </a:prstGeom>
          <a:ln>
            <a:no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0070C0"/>
                </a:solidFill>
              </a:rPr>
              <a:t>مجال استخدامه:</a:t>
            </a:r>
            <a:r>
              <a:rPr lang="ar-IQ" b="1" dirty="0" smtClean="0"/>
              <a:t>يستخدم في القضايا التي يصعب او يمتنع الاستدلال المباشر عليها</a:t>
            </a:r>
          </a:p>
          <a:p>
            <a:pPr rtl="1"/>
            <a:endParaRPr lang="ar-IQ" b="1" dirty="0" smtClean="0"/>
          </a:p>
          <a:p>
            <a:pPr rtl="1"/>
            <a:r>
              <a:rPr lang="ar-IQ" sz="4000" b="1" dirty="0" smtClean="0">
                <a:solidFill>
                  <a:srgbClr val="FF0000"/>
                </a:solidFill>
              </a:rPr>
              <a:t>للاستدلال على وجود الكهرباء في السلك فذلك غير ممكن مباشرة بلمس السلك ولكن يتبع الاستدلال غير المباشر باستخدام المصباح</a:t>
            </a:r>
            <a:endParaRPr lang="en-US" sz="4000" dirty="0">
              <a:solidFill>
                <a:srgbClr val="FF0000"/>
              </a:solidFill>
            </a:endParaRPr>
          </a:p>
        </p:txBody>
      </p:sp>
    </p:spTree>
    <p:extLst>
      <p:ext uri="{BB962C8B-B14F-4D97-AF65-F5344CB8AC3E}">
        <p14:creationId xmlns:p14="http://schemas.microsoft.com/office/powerpoint/2010/main" val="4106960743"/>
      </p:ext>
    </p:extLst>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339752" y="274638"/>
            <a:ext cx="5472608" cy="778098"/>
          </a:xfrm>
          <a:ln>
            <a:solidFill>
              <a:schemeClr val="tx1"/>
            </a:solidFill>
          </a:ln>
        </p:spPr>
        <p:txBody>
          <a:bodyPr>
            <a:normAutofit fontScale="90000"/>
          </a:bodyPr>
          <a:lstStyle/>
          <a:p>
            <a:pPr rtl="1"/>
            <a:r>
              <a:rPr lang="ar-IQ" b="1" dirty="0" smtClean="0"/>
              <a:t>الاستدلال غير المباشر- التناقض</a:t>
            </a:r>
            <a:endParaRPr lang="en-US" sz="3600" dirty="0"/>
          </a:p>
        </p:txBody>
      </p:sp>
      <p:sp>
        <p:nvSpPr>
          <p:cNvPr id="5" name="Title 1"/>
          <p:cNvSpPr txBox="1">
            <a:spLocks/>
          </p:cNvSpPr>
          <p:nvPr/>
        </p:nvSpPr>
        <p:spPr>
          <a:xfrm>
            <a:off x="1259632" y="1700808"/>
            <a:ext cx="7128792" cy="1138138"/>
          </a:xfrm>
          <a:prstGeom prst="rect">
            <a:avLst/>
          </a:prstGeom>
          <a:ln>
            <a:solidFill>
              <a:schemeClr val="tx1"/>
            </a:solid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التعريف :</a:t>
            </a:r>
            <a:r>
              <a:rPr lang="ar-IQ" b="1" dirty="0" smtClean="0">
                <a:solidFill>
                  <a:srgbClr val="FF0000"/>
                </a:solidFill>
              </a:rPr>
              <a:t>هو تلازم بين قضيتين يوجب صدق احداهما وكذب الاخرى</a:t>
            </a:r>
            <a:endParaRPr lang="en-US" sz="4000" dirty="0">
              <a:solidFill>
                <a:srgbClr val="FF0000"/>
              </a:solidFill>
            </a:endParaRPr>
          </a:p>
        </p:txBody>
      </p:sp>
      <p:sp>
        <p:nvSpPr>
          <p:cNvPr id="6" name="Title 1"/>
          <p:cNvSpPr txBox="1">
            <a:spLocks/>
          </p:cNvSpPr>
          <p:nvPr/>
        </p:nvSpPr>
        <p:spPr>
          <a:xfrm>
            <a:off x="107504" y="3356992"/>
            <a:ext cx="8856984" cy="3096343"/>
          </a:xfrm>
          <a:prstGeom prst="rect">
            <a:avLst/>
          </a:prstGeom>
          <a:ln>
            <a:solidFill>
              <a:schemeClr val="tx1"/>
            </a:solidFill>
          </a:ln>
        </p:spPr>
        <p:txBody>
          <a:bodyPr vert="horz" lIns="91440" tIns="45720" rIns="91440" bIns="45720" rtlCol="0" anchor="ctr">
            <a:normAutofit fontScale="925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0070C0"/>
                </a:solidFill>
              </a:rPr>
              <a:t>مجال استخدامه:</a:t>
            </a:r>
            <a:r>
              <a:rPr lang="ar-IQ" b="1" dirty="0" smtClean="0"/>
              <a:t>يستخدم في القضيتين ادناه:</a:t>
            </a:r>
          </a:p>
          <a:p>
            <a:pPr rtl="1"/>
            <a:r>
              <a:rPr lang="ar-IQ" b="1" dirty="0" smtClean="0"/>
              <a:t>1</a:t>
            </a:r>
            <a:r>
              <a:rPr lang="ar-IQ" b="1" dirty="0" smtClean="0">
                <a:solidFill>
                  <a:srgbClr val="FF0000"/>
                </a:solidFill>
              </a:rPr>
              <a:t>-لزوم صدق القضية الثانية (المطلوب) لكذب القضية الاولى (المبرهن عليها).</a:t>
            </a:r>
          </a:p>
          <a:p>
            <a:pPr rtl="1"/>
            <a:r>
              <a:rPr lang="ar-IQ" b="1" dirty="0" smtClean="0">
                <a:solidFill>
                  <a:srgbClr val="7030A0"/>
                </a:solidFill>
              </a:rPr>
              <a:t>2-لزوم كذب </a:t>
            </a:r>
            <a:r>
              <a:rPr lang="ar-IQ" b="1" dirty="0">
                <a:solidFill>
                  <a:srgbClr val="7030A0"/>
                </a:solidFill>
              </a:rPr>
              <a:t>القضية الثانية (المطلوب) </a:t>
            </a:r>
            <a:r>
              <a:rPr lang="ar-IQ" b="1" dirty="0" smtClean="0">
                <a:solidFill>
                  <a:srgbClr val="7030A0"/>
                </a:solidFill>
              </a:rPr>
              <a:t>لصدق </a:t>
            </a:r>
            <a:r>
              <a:rPr lang="ar-IQ" b="1" dirty="0">
                <a:solidFill>
                  <a:srgbClr val="7030A0"/>
                </a:solidFill>
              </a:rPr>
              <a:t>القضية الاولى (المبرهن عليها</a:t>
            </a:r>
            <a:r>
              <a:rPr lang="ar-IQ" b="1" dirty="0" smtClean="0">
                <a:solidFill>
                  <a:srgbClr val="7030A0"/>
                </a:solidFill>
              </a:rPr>
              <a:t>).</a:t>
            </a:r>
            <a:endParaRPr lang="ar-IQ" b="1" dirty="0">
              <a:solidFill>
                <a:srgbClr val="7030A0"/>
              </a:solidFill>
            </a:endParaRPr>
          </a:p>
        </p:txBody>
      </p:sp>
    </p:spTree>
    <p:extLst>
      <p:ext uri="{BB962C8B-B14F-4D97-AF65-F5344CB8AC3E}">
        <p14:creationId xmlns:p14="http://schemas.microsoft.com/office/powerpoint/2010/main" val="389055821"/>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260648"/>
            <a:ext cx="7560840" cy="106613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مجال التصديق</a:t>
            </a:r>
          </a:p>
        </p:txBody>
      </p:sp>
      <p:sp>
        <p:nvSpPr>
          <p:cNvPr id="11" name="Title 1"/>
          <p:cNvSpPr txBox="1">
            <a:spLocks/>
          </p:cNvSpPr>
          <p:nvPr/>
        </p:nvSpPr>
        <p:spPr>
          <a:xfrm>
            <a:off x="0" y="1844824"/>
            <a:ext cx="9036496" cy="4608512"/>
          </a:xfrm>
          <a:prstGeom prst="rect">
            <a:avLst/>
          </a:prstGeom>
          <a:ln>
            <a:no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sz="3500" b="1" dirty="0" smtClean="0">
                <a:solidFill>
                  <a:srgbClr val="FF0000"/>
                </a:solidFill>
              </a:rPr>
              <a:t>مجال التصديق :</a:t>
            </a:r>
            <a:r>
              <a:rPr lang="ar-IQ" sz="3500" b="1" dirty="0" smtClean="0">
                <a:solidFill>
                  <a:srgbClr val="7030A0"/>
                </a:solidFill>
              </a:rPr>
              <a:t>هو الحكم بوجود شئ او عدم وجوده</a:t>
            </a:r>
          </a:p>
          <a:p>
            <a:pPr algn="r" rtl="1"/>
            <a:endParaRPr lang="ar-IQ" sz="3500" b="1" dirty="0" smtClean="0">
              <a:solidFill>
                <a:srgbClr val="7030A0"/>
              </a:solidFill>
            </a:endParaRPr>
          </a:p>
          <a:p>
            <a:pPr algn="r" rtl="1"/>
            <a:endParaRPr lang="ar-IQ" sz="3500" b="1" dirty="0" smtClean="0">
              <a:solidFill>
                <a:srgbClr val="7030A0"/>
              </a:solidFill>
            </a:endParaRPr>
          </a:p>
          <a:p>
            <a:pPr algn="r" rtl="1"/>
            <a:r>
              <a:rPr lang="ar-IQ" sz="3500" b="1" dirty="0" smtClean="0">
                <a:solidFill>
                  <a:srgbClr val="00B050"/>
                </a:solidFill>
              </a:rPr>
              <a:t>للتصديق مجال واحدفقط هو النسبة (الحكم)في الجملة الخبرية </a:t>
            </a:r>
          </a:p>
          <a:p>
            <a:pPr algn="r" rtl="1"/>
            <a:endParaRPr lang="ar-IQ" sz="3500" b="1" dirty="0" smtClean="0">
              <a:solidFill>
                <a:srgbClr val="00B050"/>
              </a:solidFill>
            </a:endParaRPr>
          </a:p>
          <a:p>
            <a:pPr algn="r"/>
            <a:r>
              <a:rPr lang="ar-IQ" sz="3500" b="1" dirty="0" smtClean="0">
                <a:solidFill>
                  <a:srgbClr val="C00000"/>
                </a:solidFill>
              </a:rPr>
              <a:t>مثال/اذا  قلنا (المناخ حار) فالجملة مؤلفة من مسند اليه (المناخ)  ومسند (حار) ونسبة بين المسند اليه والمسند. ان الاعتقاد بصحة هذا الحكم او عدمه هو التصديق</a:t>
            </a:r>
          </a:p>
          <a:p>
            <a:pPr algn="r"/>
            <a:endParaRPr lang="en-US" sz="4600" b="1" dirty="0">
              <a:solidFill>
                <a:srgbClr val="7030A0"/>
              </a:solidFill>
            </a:endParaRPr>
          </a:p>
        </p:txBody>
      </p:sp>
    </p:spTree>
    <p:extLst>
      <p:ext uri="{BB962C8B-B14F-4D97-AF65-F5344CB8AC3E}">
        <p14:creationId xmlns:p14="http://schemas.microsoft.com/office/powerpoint/2010/main" val="2373904253"/>
      </p:ext>
    </p:extLst>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260648"/>
            <a:ext cx="7560840" cy="1066130"/>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شروط التناقض</a:t>
            </a:r>
          </a:p>
          <a:p>
            <a:r>
              <a:rPr lang="ar-IQ" sz="4000" b="1" dirty="0" smtClean="0">
                <a:solidFill>
                  <a:srgbClr val="FF0000"/>
                </a:solidFill>
              </a:rPr>
              <a:t>ان يكون بين النقيضين اتحاد في امور واختلاف في اخرى</a:t>
            </a:r>
            <a:endParaRPr lang="en-US" sz="4000" b="1" dirty="0">
              <a:solidFill>
                <a:srgbClr val="FF0000"/>
              </a:solidFill>
            </a:endParaRPr>
          </a:p>
        </p:txBody>
      </p:sp>
      <p:sp>
        <p:nvSpPr>
          <p:cNvPr id="8" name="Title 1"/>
          <p:cNvSpPr txBox="1">
            <a:spLocks/>
          </p:cNvSpPr>
          <p:nvPr/>
        </p:nvSpPr>
        <p:spPr>
          <a:xfrm>
            <a:off x="798944" y="5805264"/>
            <a:ext cx="2880000" cy="720000"/>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7030A0"/>
                </a:solidFill>
              </a:rPr>
              <a:t>الاتحاد في الاضافة</a:t>
            </a:r>
            <a:endParaRPr lang="en-US" sz="4000" b="1" dirty="0">
              <a:solidFill>
                <a:srgbClr val="7030A0"/>
              </a:solidFill>
            </a:endParaRPr>
          </a:p>
        </p:txBody>
      </p:sp>
      <p:sp>
        <p:nvSpPr>
          <p:cNvPr id="9" name="Title 1"/>
          <p:cNvSpPr txBox="1">
            <a:spLocks/>
          </p:cNvSpPr>
          <p:nvPr/>
        </p:nvSpPr>
        <p:spPr>
          <a:xfrm>
            <a:off x="798944" y="2584328"/>
            <a:ext cx="2880000" cy="720000"/>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70C0"/>
                </a:solidFill>
              </a:rPr>
              <a:t>الاتحاد في القوة والفعل</a:t>
            </a:r>
            <a:endParaRPr lang="en-US" sz="4000" b="1" dirty="0">
              <a:solidFill>
                <a:srgbClr val="0070C0"/>
              </a:solidFill>
            </a:endParaRPr>
          </a:p>
        </p:txBody>
      </p:sp>
      <p:sp>
        <p:nvSpPr>
          <p:cNvPr id="10" name="Title 1"/>
          <p:cNvSpPr txBox="1">
            <a:spLocks/>
          </p:cNvSpPr>
          <p:nvPr/>
        </p:nvSpPr>
        <p:spPr>
          <a:xfrm>
            <a:off x="832118" y="3645064"/>
            <a:ext cx="2880000" cy="720000"/>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chemeClr val="accent3">
                    <a:lumMod val="75000"/>
                  </a:schemeClr>
                </a:solidFill>
              </a:rPr>
              <a:t>الاتحاد في الكل والجزء</a:t>
            </a:r>
            <a:endParaRPr lang="en-US" sz="4000" b="1" dirty="0">
              <a:solidFill>
                <a:schemeClr val="accent3">
                  <a:lumMod val="75000"/>
                </a:schemeClr>
              </a:solidFill>
            </a:endParaRPr>
          </a:p>
        </p:txBody>
      </p:sp>
      <p:sp>
        <p:nvSpPr>
          <p:cNvPr id="11" name="Title 1"/>
          <p:cNvSpPr txBox="1">
            <a:spLocks/>
          </p:cNvSpPr>
          <p:nvPr/>
        </p:nvSpPr>
        <p:spPr>
          <a:xfrm>
            <a:off x="832118" y="4725144"/>
            <a:ext cx="2880000" cy="72000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3500" b="1" dirty="0" smtClean="0">
                <a:solidFill>
                  <a:srgbClr val="002060"/>
                </a:solidFill>
              </a:rPr>
              <a:t>الاتحاد في الشرط</a:t>
            </a:r>
            <a:endParaRPr lang="en-US" sz="3000" b="1" dirty="0">
              <a:solidFill>
                <a:srgbClr val="FF0000"/>
              </a:solidFill>
            </a:endParaRPr>
          </a:p>
        </p:txBody>
      </p:sp>
      <p:sp>
        <p:nvSpPr>
          <p:cNvPr id="12" name="Title 1"/>
          <p:cNvSpPr txBox="1">
            <a:spLocks/>
          </p:cNvSpPr>
          <p:nvPr/>
        </p:nvSpPr>
        <p:spPr>
          <a:xfrm>
            <a:off x="3059832" y="1556792"/>
            <a:ext cx="2880000" cy="720000"/>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2060"/>
                </a:solidFill>
              </a:rPr>
              <a:t>شروط الاتحاد</a:t>
            </a:r>
            <a:endParaRPr lang="en-US" sz="4000" b="1" dirty="0">
              <a:solidFill>
                <a:srgbClr val="002060"/>
              </a:solidFill>
            </a:endParaRPr>
          </a:p>
        </p:txBody>
      </p:sp>
      <p:sp>
        <p:nvSpPr>
          <p:cNvPr id="13" name="Title 1"/>
          <p:cNvSpPr txBox="1">
            <a:spLocks/>
          </p:cNvSpPr>
          <p:nvPr/>
        </p:nvSpPr>
        <p:spPr>
          <a:xfrm>
            <a:off x="6084166" y="2584328"/>
            <a:ext cx="2880000" cy="720000"/>
          </a:xfrm>
          <a:prstGeom prst="rect">
            <a:avLst/>
          </a:prstGeom>
          <a:ln>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chemeClr val="accent6">
                    <a:lumMod val="50000"/>
                  </a:schemeClr>
                </a:solidFill>
              </a:rPr>
              <a:t>الاتحاد في الموضوع</a:t>
            </a:r>
            <a:endParaRPr lang="en-US" sz="4000" b="1" dirty="0">
              <a:solidFill>
                <a:schemeClr val="accent6">
                  <a:lumMod val="50000"/>
                </a:schemeClr>
              </a:solidFill>
            </a:endParaRPr>
          </a:p>
        </p:txBody>
      </p:sp>
      <p:sp>
        <p:nvSpPr>
          <p:cNvPr id="14" name="Title 1"/>
          <p:cNvSpPr txBox="1">
            <a:spLocks/>
          </p:cNvSpPr>
          <p:nvPr/>
        </p:nvSpPr>
        <p:spPr>
          <a:xfrm>
            <a:off x="6098097" y="3429000"/>
            <a:ext cx="2880000" cy="720000"/>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B050"/>
                </a:solidFill>
              </a:rPr>
              <a:t>الاتحاد في المحمول</a:t>
            </a:r>
            <a:endParaRPr lang="en-US" sz="4000" b="1" dirty="0">
              <a:solidFill>
                <a:srgbClr val="00B050"/>
              </a:solidFill>
            </a:endParaRPr>
          </a:p>
        </p:txBody>
      </p:sp>
      <p:sp>
        <p:nvSpPr>
          <p:cNvPr id="15" name="Title 1"/>
          <p:cNvSpPr txBox="1">
            <a:spLocks/>
          </p:cNvSpPr>
          <p:nvPr/>
        </p:nvSpPr>
        <p:spPr>
          <a:xfrm>
            <a:off x="6079690" y="4509120"/>
            <a:ext cx="2880000" cy="720000"/>
          </a:xfrm>
          <a:prstGeom prst="rect">
            <a:avLst/>
          </a:prstGeom>
          <a:ln>
            <a:solidFill>
              <a:schemeClr val="tx1"/>
            </a:solid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B050"/>
                </a:solidFill>
              </a:rPr>
              <a:t>الاتحاد في الزمان</a:t>
            </a:r>
            <a:endParaRPr lang="en-US" sz="4000" b="1" dirty="0">
              <a:solidFill>
                <a:srgbClr val="00B050"/>
              </a:solidFill>
            </a:endParaRPr>
          </a:p>
        </p:txBody>
      </p:sp>
      <p:sp>
        <p:nvSpPr>
          <p:cNvPr id="16" name="Title 1"/>
          <p:cNvSpPr txBox="1">
            <a:spLocks/>
          </p:cNvSpPr>
          <p:nvPr/>
        </p:nvSpPr>
        <p:spPr>
          <a:xfrm>
            <a:off x="6079690" y="5805264"/>
            <a:ext cx="2880000" cy="720000"/>
          </a:xfrm>
          <a:prstGeom prst="rect">
            <a:avLst/>
          </a:prstGeom>
          <a:ln>
            <a:solidFill>
              <a:schemeClr val="tx1"/>
            </a:solid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7030A0"/>
                </a:solidFill>
              </a:rPr>
              <a:t>الاتحاد في المكان</a:t>
            </a:r>
            <a:endParaRPr lang="en-US" sz="4000" b="1" dirty="0">
              <a:solidFill>
                <a:srgbClr val="7030A0"/>
              </a:solidFill>
            </a:endParaRPr>
          </a:p>
        </p:txBody>
      </p:sp>
    </p:spTree>
    <p:extLst>
      <p:ext uri="{BB962C8B-B14F-4D97-AF65-F5344CB8AC3E}">
        <p14:creationId xmlns:p14="http://schemas.microsoft.com/office/powerpoint/2010/main" val="2692799100"/>
      </p:ext>
    </p:extLst>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260648"/>
            <a:ext cx="7560840" cy="1066130"/>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شروط التناقض</a:t>
            </a:r>
          </a:p>
          <a:p>
            <a:r>
              <a:rPr lang="ar-IQ" sz="4000" b="1" dirty="0" smtClean="0">
                <a:solidFill>
                  <a:srgbClr val="FF0000"/>
                </a:solidFill>
              </a:rPr>
              <a:t>ان يكون بين النقيضين اتحاد في امور واختلاف في اخرى</a:t>
            </a:r>
            <a:endParaRPr lang="en-US" sz="4000" b="1" dirty="0">
              <a:solidFill>
                <a:srgbClr val="FF0000"/>
              </a:solidFill>
            </a:endParaRPr>
          </a:p>
        </p:txBody>
      </p:sp>
      <p:sp>
        <p:nvSpPr>
          <p:cNvPr id="12" name="Title 1"/>
          <p:cNvSpPr txBox="1">
            <a:spLocks/>
          </p:cNvSpPr>
          <p:nvPr/>
        </p:nvSpPr>
        <p:spPr>
          <a:xfrm>
            <a:off x="3059832" y="1556792"/>
            <a:ext cx="2880000" cy="720000"/>
          </a:xfrm>
          <a:prstGeom prst="rect">
            <a:avLst/>
          </a:prstGeom>
          <a:ln>
            <a:solidFill>
              <a:schemeClr val="tx1"/>
            </a:solidFill>
          </a:ln>
        </p:spPr>
        <p:txBody>
          <a:bodyPr vert="horz" lIns="91440" tIns="45720" rIns="91440" bIns="45720" rtlCol="0" anchor="ctr">
            <a:normAutofit fontScale="925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2060"/>
                </a:solidFill>
              </a:rPr>
              <a:t>شروط الاختلاف</a:t>
            </a:r>
            <a:endParaRPr lang="en-US" sz="4000" b="1" dirty="0">
              <a:solidFill>
                <a:srgbClr val="002060"/>
              </a:solidFill>
            </a:endParaRPr>
          </a:p>
        </p:txBody>
      </p:sp>
      <p:sp>
        <p:nvSpPr>
          <p:cNvPr id="13" name="Title 1"/>
          <p:cNvSpPr txBox="1">
            <a:spLocks/>
          </p:cNvSpPr>
          <p:nvPr/>
        </p:nvSpPr>
        <p:spPr>
          <a:xfrm>
            <a:off x="4499832" y="2780928"/>
            <a:ext cx="4536664" cy="1944216"/>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الاختلاف بالكم </a:t>
            </a:r>
          </a:p>
          <a:p>
            <a:r>
              <a:rPr lang="ar-IQ" b="1" dirty="0" smtClean="0">
                <a:solidFill>
                  <a:schemeClr val="accent6">
                    <a:lumMod val="50000"/>
                  </a:schemeClr>
                </a:solidFill>
              </a:rPr>
              <a:t>(الكلية والجزئية)</a:t>
            </a:r>
          </a:p>
        </p:txBody>
      </p:sp>
      <p:sp>
        <p:nvSpPr>
          <p:cNvPr id="14" name="Title 1"/>
          <p:cNvSpPr txBox="1">
            <a:spLocks/>
          </p:cNvSpPr>
          <p:nvPr/>
        </p:nvSpPr>
        <p:spPr>
          <a:xfrm>
            <a:off x="467544" y="2780928"/>
            <a:ext cx="3816424" cy="1944216"/>
          </a:xfrm>
          <a:prstGeom prst="rect">
            <a:avLst/>
          </a:prstGeom>
          <a:ln>
            <a:solidFill>
              <a:schemeClr val="tx1"/>
            </a:solidFill>
          </a:ln>
        </p:spPr>
        <p:txBody>
          <a:bodyPr vert="horz" lIns="91440" tIns="45720" rIns="91440" bIns="45720" rtlCol="0" anchor="ctr">
            <a:no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FF0000"/>
                </a:solidFill>
              </a:rPr>
              <a:t>الاختلاف في الكيف </a:t>
            </a:r>
            <a:r>
              <a:rPr lang="ar-IQ" b="1" dirty="0" smtClean="0">
                <a:solidFill>
                  <a:srgbClr val="00B050"/>
                </a:solidFill>
              </a:rPr>
              <a:t>(الايجاب والسلب)</a:t>
            </a:r>
            <a:endParaRPr lang="en-US" b="1" dirty="0">
              <a:solidFill>
                <a:srgbClr val="00B050"/>
              </a:solidFill>
            </a:endParaRPr>
          </a:p>
        </p:txBody>
      </p:sp>
      <p:cxnSp>
        <p:nvCxnSpPr>
          <p:cNvPr id="3" name="Straight Arrow Connector 2"/>
          <p:cNvCxnSpPr>
            <a:stCxn id="12" idx="2"/>
            <a:endCxn id="14" idx="0"/>
          </p:cNvCxnSpPr>
          <p:nvPr/>
        </p:nvCxnSpPr>
        <p:spPr>
          <a:xfrm flipH="1">
            <a:off x="2375756" y="2276792"/>
            <a:ext cx="2124076" cy="504136"/>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5" name="Straight Arrow Connector 4"/>
          <p:cNvCxnSpPr>
            <a:stCxn id="12" idx="2"/>
            <a:endCxn id="13" idx="0"/>
          </p:cNvCxnSpPr>
          <p:nvPr/>
        </p:nvCxnSpPr>
        <p:spPr>
          <a:xfrm>
            <a:off x="4499832" y="2276792"/>
            <a:ext cx="2268332" cy="504136"/>
          </a:xfrm>
          <a:prstGeom prst="straightConnector1">
            <a:avLst/>
          </a:prstGeom>
          <a:ln w="254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253408029"/>
      </p:ext>
    </p:extLst>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itle 1"/>
          <p:cNvSpPr txBox="1">
            <a:spLocks/>
          </p:cNvSpPr>
          <p:nvPr/>
        </p:nvSpPr>
        <p:spPr>
          <a:xfrm>
            <a:off x="3059832" y="1556792"/>
            <a:ext cx="2880000" cy="720000"/>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2060"/>
                </a:solidFill>
              </a:rPr>
              <a:t>نتائج الاختلاف</a:t>
            </a:r>
            <a:endParaRPr lang="en-US" sz="4000" b="1" dirty="0">
              <a:solidFill>
                <a:srgbClr val="002060"/>
              </a:solidFill>
            </a:endParaRPr>
          </a:p>
        </p:txBody>
      </p:sp>
      <p:graphicFrame>
        <p:nvGraphicFramePr>
          <p:cNvPr id="2" name="Table 1"/>
          <p:cNvGraphicFramePr>
            <a:graphicFrameLocks noGrp="1"/>
          </p:cNvGraphicFramePr>
          <p:nvPr>
            <p:extLst>
              <p:ext uri="{D42A27DB-BD31-4B8C-83A1-F6EECF244321}">
                <p14:modId xmlns:p14="http://schemas.microsoft.com/office/powerpoint/2010/main" val="2603187073"/>
              </p:ext>
            </p:extLst>
          </p:nvPr>
        </p:nvGraphicFramePr>
        <p:xfrm>
          <a:off x="395536" y="1196752"/>
          <a:ext cx="7944545" cy="4846320"/>
        </p:xfrm>
        <a:graphic>
          <a:graphicData uri="http://schemas.openxmlformats.org/drawingml/2006/table">
            <a:tbl>
              <a:tblPr firstRow="1" bandRow="1">
                <a:tableStyleId>{5C22544A-7EE6-4342-B048-85BDC9FD1C3A}</a:tableStyleId>
              </a:tblPr>
              <a:tblGrid>
                <a:gridCol w="2664296"/>
                <a:gridCol w="2632068"/>
                <a:gridCol w="2648181"/>
              </a:tblGrid>
              <a:tr h="370840">
                <a:tc>
                  <a:txBody>
                    <a:bodyPr/>
                    <a:lstStyle/>
                    <a:p>
                      <a:pPr algn="ctr"/>
                      <a:r>
                        <a:rPr lang="ar-IQ" sz="6000" dirty="0" smtClean="0">
                          <a:solidFill>
                            <a:srgbClr val="FFFF00"/>
                          </a:solidFill>
                        </a:rPr>
                        <a:t>سالبة</a:t>
                      </a:r>
                      <a:endParaRPr lang="en-US" sz="6000" dirty="0">
                        <a:solidFill>
                          <a:srgbClr val="FFFF00"/>
                        </a:solidFill>
                      </a:endParaRPr>
                    </a:p>
                  </a:txBody>
                  <a:tcPr>
                    <a:solidFill>
                      <a:srgbClr val="00B0F0"/>
                    </a:solidFill>
                  </a:tcPr>
                </a:tc>
                <a:tc>
                  <a:txBody>
                    <a:bodyPr/>
                    <a:lstStyle/>
                    <a:p>
                      <a:pPr algn="ctr"/>
                      <a:r>
                        <a:rPr lang="ar-IQ" sz="6000" dirty="0" smtClean="0">
                          <a:solidFill>
                            <a:srgbClr val="FFFF00"/>
                          </a:solidFill>
                        </a:rPr>
                        <a:t>موجبة</a:t>
                      </a:r>
                      <a:endParaRPr lang="en-US" sz="6000" dirty="0">
                        <a:solidFill>
                          <a:srgbClr val="FFFF00"/>
                        </a:solidFill>
                      </a:endParaRPr>
                    </a:p>
                  </a:txBody>
                  <a:tcPr>
                    <a:solidFill>
                      <a:srgbClr val="00B0F0"/>
                    </a:solidFill>
                  </a:tcPr>
                </a:tc>
                <a:tc>
                  <a:txBody>
                    <a:bodyPr/>
                    <a:lstStyle/>
                    <a:p>
                      <a:pPr algn="ctr"/>
                      <a:r>
                        <a:rPr lang="ar-IQ" sz="6000" dirty="0" smtClean="0">
                          <a:solidFill>
                            <a:srgbClr val="FF0000"/>
                          </a:solidFill>
                        </a:rPr>
                        <a:t>القضية</a:t>
                      </a:r>
                      <a:endParaRPr lang="en-US" sz="6000" dirty="0">
                        <a:solidFill>
                          <a:srgbClr val="FF0000"/>
                        </a:solidFill>
                      </a:endParaRPr>
                    </a:p>
                  </a:txBody>
                  <a:tcPr>
                    <a:solidFill>
                      <a:srgbClr val="00B0F0"/>
                    </a:solidFill>
                  </a:tcPr>
                </a:tc>
              </a:tr>
              <a:tr h="370840">
                <a:tc>
                  <a:txBody>
                    <a:bodyPr/>
                    <a:lstStyle/>
                    <a:p>
                      <a:pPr algn="l"/>
                      <a:r>
                        <a:rPr lang="ar-IQ" sz="6000" b="1" dirty="0" smtClean="0">
                          <a:solidFill>
                            <a:schemeClr val="accent1">
                              <a:lumMod val="50000"/>
                            </a:schemeClr>
                          </a:solidFill>
                        </a:rPr>
                        <a:t>سالبة كلية</a:t>
                      </a:r>
                      <a:endParaRPr lang="en-US" sz="6000" b="1" dirty="0">
                        <a:solidFill>
                          <a:schemeClr val="accent1">
                            <a:lumMod val="50000"/>
                          </a:schemeClr>
                        </a:solidFill>
                      </a:endParaRPr>
                    </a:p>
                  </a:txBody>
                  <a:tcPr>
                    <a:solidFill>
                      <a:srgbClr val="00B0F0"/>
                    </a:solidFill>
                  </a:tcPr>
                </a:tc>
                <a:tc>
                  <a:txBody>
                    <a:bodyPr/>
                    <a:lstStyle/>
                    <a:p>
                      <a:pPr algn="r"/>
                      <a:r>
                        <a:rPr lang="ar-IQ" sz="6000" b="1" dirty="0" smtClean="0"/>
                        <a:t>موجبة كلية</a:t>
                      </a:r>
                      <a:endParaRPr lang="en-US" sz="6000" b="1" dirty="0"/>
                    </a:p>
                  </a:txBody>
                  <a:tcPr>
                    <a:solidFill>
                      <a:srgbClr val="00B0F0"/>
                    </a:solidFill>
                  </a:tcPr>
                </a:tc>
                <a:tc>
                  <a:txBody>
                    <a:bodyPr/>
                    <a:lstStyle/>
                    <a:p>
                      <a:pPr algn="ctr"/>
                      <a:r>
                        <a:rPr lang="ar-IQ" sz="6000" b="1" dirty="0" smtClean="0">
                          <a:solidFill>
                            <a:schemeClr val="accent3">
                              <a:lumMod val="75000"/>
                            </a:schemeClr>
                          </a:solidFill>
                        </a:rPr>
                        <a:t>كلية</a:t>
                      </a:r>
                      <a:endParaRPr lang="en-US" sz="6000" b="1" dirty="0">
                        <a:solidFill>
                          <a:schemeClr val="accent3">
                            <a:lumMod val="75000"/>
                          </a:schemeClr>
                        </a:solidFill>
                      </a:endParaRPr>
                    </a:p>
                  </a:txBody>
                  <a:tcPr>
                    <a:solidFill>
                      <a:srgbClr val="00B0F0"/>
                    </a:solidFill>
                  </a:tcPr>
                </a:tc>
              </a:tr>
              <a:tr h="370840">
                <a:tc>
                  <a:txBody>
                    <a:bodyPr/>
                    <a:lstStyle/>
                    <a:p>
                      <a:pPr algn="l"/>
                      <a:r>
                        <a:rPr lang="ar-IQ" sz="6000" b="1" dirty="0" smtClean="0"/>
                        <a:t>سالبة جزئية</a:t>
                      </a:r>
                      <a:endParaRPr lang="en-US" sz="6000" b="1" dirty="0"/>
                    </a:p>
                  </a:txBody>
                  <a:tcPr>
                    <a:solidFill>
                      <a:srgbClr val="00B0F0"/>
                    </a:solidFill>
                  </a:tcPr>
                </a:tc>
                <a:tc>
                  <a:txBody>
                    <a:bodyPr/>
                    <a:lstStyle/>
                    <a:p>
                      <a:pPr algn="r"/>
                      <a:r>
                        <a:rPr lang="ar-IQ" sz="6000" b="1" dirty="0" smtClean="0">
                          <a:solidFill>
                            <a:schemeClr val="accent1">
                              <a:lumMod val="50000"/>
                            </a:schemeClr>
                          </a:solidFill>
                        </a:rPr>
                        <a:t>موجبة جزئية</a:t>
                      </a:r>
                      <a:endParaRPr lang="en-US" sz="6000" b="1" dirty="0">
                        <a:solidFill>
                          <a:schemeClr val="accent1">
                            <a:lumMod val="50000"/>
                          </a:schemeClr>
                        </a:solidFill>
                      </a:endParaRPr>
                    </a:p>
                  </a:txBody>
                  <a:tcPr>
                    <a:solidFill>
                      <a:srgbClr val="00B0F0"/>
                    </a:solidFill>
                  </a:tcPr>
                </a:tc>
                <a:tc>
                  <a:txBody>
                    <a:bodyPr/>
                    <a:lstStyle/>
                    <a:p>
                      <a:pPr algn="ctr"/>
                      <a:r>
                        <a:rPr lang="ar-IQ" sz="6000" b="1" dirty="0" smtClean="0">
                          <a:solidFill>
                            <a:schemeClr val="accent3">
                              <a:lumMod val="75000"/>
                            </a:schemeClr>
                          </a:solidFill>
                        </a:rPr>
                        <a:t>جزئية</a:t>
                      </a:r>
                      <a:endParaRPr lang="en-US" sz="6000" b="1" dirty="0">
                        <a:solidFill>
                          <a:schemeClr val="accent3">
                            <a:lumMod val="75000"/>
                          </a:schemeClr>
                        </a:solidFill>
                      </a:endParaRPr>
                    </a:p>
                  </a:txBody>
                  <a:tcPr>
                    <a:solidFill>
                      <a:srgbClr val="00B0F0"/>
                    </a:solidFill>
                  </a:tcPr>
                </a:tc>
              </a:tr>
            </a:tbl>
          </a:graphicData>
        </a:graphic>
      </p:graphicFrame>
      <p:cxnSp>
        <p:nvCxnSpPr>
          <p:cNvPr id="6" name="Straight Arrow Connector 5"/>
          <p:cNvCxnSpPr/>
          <p:nvPr/>
        </p:nvCxnSpPr>
        <p:spPr>
          <a:xfrm flipH="1">
            <a:off x="1979952" y="2997192"/>
            <a:ext cx="2160000" cy="2160000"/>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p:nvPr/>
        </p:nvCxnSpPr>
        <p:spPr>
          <a:xfrm>
            <a:off x="1979952" y="2997192"/>
            <a:ext cx="2160000" cy="2160000"/>
          </a:xfrm>
          <a:prstGeom prst="straightConnector1">
            <a:avLst/>
          </a:prstGeom>
          <a:ln w="38100">
            <a:solidFill>
              <a:srgbClr val="FF0000"/>
            </a:solidFill>
            <a:headEnd type="arrow"/>
            <a:tailEnd type="arrow"/>
          </a:ln>
        </p:spPr>
        <p:style>
          <a:lnRef idx="1">
            <a:schemeClr val="accent1"/>
          </a:lnRef>
          <a:fillRef idx="0">
            <a:schemeClr val="accent1"/>
          </a:fillRef>
          <a:effectRef idx="0">
            <a:schemeClr val="accent1"/>
          </a:effectRef>
          <a:fontRef idx="minor">
            <a:schemeClr val="tx1"/>
          </a:fontRef>
        </p:style>
      </p:cxnSp>
      <p:sp>
        <p:nvSpPr>
          <p:cNvPr id="3" name="TextBox 2"/>
          <p:cNvSpPr txBox="1"/>
          <p:nvPr/>
        </p:nvSpPr>
        <p:spPr>
          <a:xfrm>
            <a:off x="1907704" y="332656"/>
            <a:ext cx="5328592" cy="830997"/>
          </a:xfrm>
          <a:prstGeom prst="rect">
            <a:avLst/>
          </a:prstGeom>
          <a:noFill/>
        </p:spPr>
        <p:txBody>
          <a:bodyPr wrap="square" rtlCol="0">
            <a:spAutoFit/>
          </a:bodyPr>
          <a:lstStyle/>
          <a:p>
            <a:pPr algn="ctr"/>
            <a:r>
              <a:rPr lang="ar-IQ" sz="4800" b="1" dirty="0" smtClean="0"/>
              <a:t>نتائج التناقض</a:t>
            </a:r>
            <a:endParaRPr lang="en-US" sz="4800" b="1" dirty="0"/>
          </a:p>
        </p:txBody>
      </p:sp>
    </p:spTree>
    <p:extLst>
      <p:ext uri="{BB962C8B-B14F-4D97-AF65-F5344CB8AC3E}">
        <p14:creationId xmlns:p14="http://schemas.microsoft.com/office/powerpoint/2010/main" val="3321306261"/>
      </p:ext>
    </p:extLst>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47664" y="274638"/>
            <a:ext cx="6264696" cy="1282154"/>
          </a:xfrm>
          <a:ln>
            <a:solidFill>
              <a:schemeClr val="tx1"/>
            </a:solidFill>
          </a:ln>
        </p:spPr>
        <p:txBody>
          <a:bodyPr>
            <a:normAutofit fontScale="90000"/>
          </a:bodyPr>
          <a:lstStyle/>
          <a:p>
            <a:pPr rtl="1"/>
            <a:r>
              <a:rPr lang="ar-IQ" b="1" dirty="0" smtClean="0">
                <a:solidFill>
                  <a:srgbClr val="7030A0"/>
                </a:solidFill>
              </a:rPr>
              <a:t>خطوات الاستدلال غير المباشر باستخدام طريقة التناقض</a:t>
            </a:r>
            <a:endParaRPr lang="en-US" sz="3600" dirty="0">
              <a:solidFill>
                <a:srgbClr val="7030A0"/>
              </a:solidFill>
            </a:endParaRPr>
          </a:p>
        </p:txBody>
      </p:sp>
      <p:sp>
        <p:nvSpPr>
          <p:cNvPr id="3" name="TextBox 2"/>
          <p:cNvSpPr txBox="1"/>
          <p:nvPr/>
        </p:nvSpPr>
        <p:spPr>
          <a:xfrm>
            <a:off x="251520" y="2132856"/>
            <a:ext cx="8712968" cy="3170099"/>
          </a:xfrm>
          <a:prstGeom prst="rect">
            <a:avLst/>
          </a:prstGeom>
          <a:noFill/>
        </p:spPr>
        <p:txBody>
          <a:bodyPr wrap="square" rtlCol="0">
            <a:spAutoFit/>
          </a:bodyPr>
          <a:lstStyle/>
          <a:p>
            <a:pPr marL="342900" indent="-342900" algn="r" rtl="1">
              <a:buFont typeface="+mj-lt"/>
              <a:buAutoNum type="arabicPeriod"/>
            </a:pPr>
            <a:r>
              <a:rPr lang="ar-IQ" sz="4000" dirty="0" smtClean="0"/>
              <a:t>تعيين المطلوب</a:t>
            </a:r>
          </a:p>
          <a:p>
            <a:pPr marL="342900" indent="-342900" algn="r" rtl="1">
              <a:buFont typeface="+mj-lt"/>
              <a:buAutoNum type="arabicPeriod"/>
            </a:pPr>
            <a:r>
              <a:rPr lang="ar-IQ" sz="4000" dirty="0" smtClean="0"/>
              <a:t>تعيين النقيض</a:t>
            </a:r>
          </a:p>
          <a:p>
            <a:pPr marL="342900" indent="-342900" algn="r" rtl="1">
              <a:buFont typeface="+mj-lt"/>
              <a:buAutoNum type="arabicPeriod"/>
            </a:pPr>
            <a:r>
              <a:rPr lang="ar-IQ" sz="4000" dirty="0" smtClean="0"/>
              <a:t>الاستدلال على صدق النقيض او كذبه</a:t>
            </a:r>
          </a:p>
          <a:p>
            <a:pPr marL="342900" indent="-342900" algn="r" rtl="1">
              <a:buFont typeface="+mj-lt"/>
              <a:buAutoNum type="arabicPeriod"/>
            </a:pPr>
            <a:r>
              <a:rPr lang="ar-IQ" sz="4000" dirty="0" smtClean="0"/>
              <a:t>تطبيق قاعدة النقيضين </a:t>
            </a:r>
            <a:r>
              <a:rPr lang="ar-IQ" sz="2800" b="1" dirty="0" smtClean="0">
                <a:solidFill>
                  <a:srgbClr val="FF0000"/>
                </a:solidFill>
              </a:rPr>
              <a:t>(النقيضان لايصدقان معا ولايكذبان معا)</a:t>
            </a:r>
          </a:p>
          <a:p>
            <a:pPr marL="342900" indent="-342900" algn="r" rtl="1">
              <a:buFont typeface="+mj-lt"/>
              <a:buAutoNum type="arabicPeriod"/>
            </a:pPr>
            <a:r>
              <a:rPr lang="ar-IQ" sz="4000" dirty="0" smtClean="0"/>
              <a:t>النتيجة</a:t>
            </a:r>
            <a:endParaRPr lang="en-US" sz="4000" dirty="0"/>
          </a:p>
        </p:txBody>
      </p:sp>
    </p:spTree>
    <p:extLst>
      <p:ext uri="{BB962C8B-B14F-4D97-AF65-F5344CB8AC3E}">
        <p14:creationId xmlns:p14="http://schemas.microsoft.com/office/powerpoint/2010/main" val="535123078"/>
      </p:ext>
    </p:extLst>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339752" y="188640"/>
            <a:ext cx="5472608" cy="778098"/>
          </a:xfrm>
          <a:ln>
            <a:solidFill>
              <a:schemeClr val="tx1"/>
            </a:solidFill>
          </a:ln>
        </p:spPr>
        <p:txBody>
          <a:bodyPr>
            <a:normAutofit/>
          </a:bodyPr>
          <a:lstStyle/>
          <a:p>
            <a:pPr rtl="1"/>
            <a:r>
              <a:rPr lang="ar-IQ" b="1" dirty="0" smtClean="0"/>
              <a:t>مثال-التناقض</a:t>
            </a:r>
            <a:endParaRPr lang="en-US" sz="3600" dirty="0"/>
          </a:p>
        </p:txBody>
      </p:sp>
      <p:sp>
        <p:nvSpPr>
          <p:cNvPr id="5" name="Title 1"/>
          <p:cNvSpPr txBox="1">
            <a:spLocks/>
          </p:cNvSpPr>
          <p:nvPr/>
        </p:nvSpPr>
        <p:spPr>
          <a:xfrm>
            <a:off x="107504" y="1124744"/>
            <a:ext cx="9036496" cy="1138138"/>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استخدم </a:t>
            </a:r>
            <a:r>
              <a:rPr lang="ar-IQ" b="1" dirty="0" smtClean="0">
                <a:solidFill>
                  <a:srgbClr val="0070C0"/>
                </a:solidFill>
              </a:rPr>
              <a:t>الاستدلال غير المباشر(طريقة التناقض) </a:t>
            </a:r>
            <a:r>
              <a:rPr lang="ar-IQ" b="1" dirty="0" smtClean="0"/>
              <a:t>لاثبات صدق او كذب القضية ادناه-</a:t>
            </a:r>
          </a:p>
          <a:p>
            <a:pPr rtl="1"/>
            <a:r>
              <a:rPr lang="ar-IQ" b="1" dirty="0" smtClean="0">
                <a:solidFill>
                  <a:srgbClr val="FF0000"/>
                </a:solidFill>
              </a:rPr>
              <a:t>(لاشئ من الارواح بموجودة)</a:t>
            </a:r>
            <a:endParaRPr lang="en-US" sz="4000" dirty="0">
              <a:solidFill>
                <a:srgbClr val="FF0000"/>
              </a:solidFill>
            </a:endParaRPr>
          </a:p>
        </p:txBody>
      </p:sp>
      <p:sp>
        <p:nvSpPr>
          <p:cNvPr id="6" name="Title 1"/>
          <p:cNvSpPr txBox="1">
            <a:spLocks/>
          </p:cNvSpPr>
          <p:nvPr/>
        </p:nvSpPr>
        <p:spPr>
          <a:xfrm>
            <a:off x="107504" y="2492896"/>
            <a:ext cx="8856984" cy="3888432"/>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sz="4000" b="1" u="sng" dirty="0" smtClean="0">
                <a:solidFill>
                  <a:srgbClr val="7030A0"/>
                </a:solidFill>
              </a:rPr>
              <a:t>الحل:</a:t>
            </a:r>
            <a:r>
              <a:rPr lang="ar-IQ" sz="3500" b="1" dirty="0" smtClean="0">
                <a:solidFill>
                  <a:srgbClr val="7030A0"/>
                </a:solidFill>
              </a:rPr>
              <a:t>وفقا الخطوات في الشريحة السابقة</a:t>
            </a:r>
          </a:p>
          <a:p>
            <a:pPr algn="r" rtl="1"/>
            <a:r>
              <a:rPr lang="ar-IQ" sz="3200" b="1" dirty="0" smtClean="0">
                <a:solidFill>
                  <a:srgbClr val="0070C0"/>
                </a:solidFill>
              </a:rPr>
              <a:t>1- المطلوب:لاشئ من الارواح بموجودة</a:t>
            </a:r>
            <a:r>
              <a:rPr lang="ar-IQ" sz="3200" b="1" dirty="0" smtClean="0">
                <a:solidFill>
                  <a:srgbClr val="00B050"/>
                </a:solidFill>
              </a:rPr>
              <a:t>(سالبة كلية)</a:t>
            </a:r>
          </a:p>
          <a:p>
            <a:pPr algn="r" rtl="1"/>
            <a:r>
              <a:rPr lang="ar-IQ" sz="3200" b="1" dirty="0" smtClean="0"/>
              <a:t>2-النقيض:بعض الارواح موجودة </a:t>
            </a:r>
            <a:r>
              <a:rPr lang="ar-IQ" sz="3200" b="1" dirty="0" smtClean="0">
                <a:solidFill>
                  <a:srgbClr val="00B050"/>
                </a:solidFill>
              </a:rPr>
              <a:t>(موجبة جزئية)</a:t>
            </a:r>
          </a:p>
          <a:p>
            <a:pPr algn="r" rtl="1"/>
            <a:r>
              <a:rPr lang="ar-IQ" sz="3200" b="1" dirty="0" smtClean="0">
                <a:solidFill>
                  <a:srgbClr val="FF0000"/>
                </a:solidFill>
              </a:rPr>
              <a:t>3- ثبت بالبرهان صدق النقيض </a:t>
            </a:r>
          </a:p>
          <a:p>
            <a:pPr algn="r" rtl="1"/>
            <a:r>
              <a:rPr lang="ar-IQ" sz="3200" b="1" dirty="0" smtClean="0">
                <a:solidFill>
                  <a:srgbClr val="FF0000"/>
                </a:solidFill>
              </a:rPr>
              <a:t>4- بتطبيق قاعدة النقيضين يتبين كذب المطلوب </a:t>
            </a:r>
          </a:p>
          <a:p>
            <a:pPr algn="r" rtl="1"/>
            <a:r>
              <a:rPr lang="ar-IQ" sz="3200" b="1" dirty="0" smtClean="0">
                <a:solidFill>
                  <a:srgbClr val="FF0000"/>
                </a:solidFill>
              </a:rPr>
              <a:t>5-كذب القضية </a:t>
            </a:r>
            <a:r>
              <a:rPr lang="ar-IQ" sz="3200" b="1" dirty="0">
                <a:solidFill>
                  <a:srgbClr val="FF0000"/>
                </a:solidFill>
              </a:rPr>
              <a:t>(لاشئ من الارواح بموجودة </a:t>
            </a:r>
            <a:r>
              <a:rPr lang="ar-IQ" sz="3200" b="1" dirty="0" smtClean="0">
                <a:solidFill>
                  <a:srgbClr val="FF0000"/>
                </a:solidFill>
              </a:rPr>
              <a:t>)</a:t>
            </a:r>
            <a:endParaRPr lang="en-US" sz="3200" dirty="0">
              <a:solidFill>
                <a:srgbClr val="FF0000"/>
              </a:solidFill>
            </a:endParaRPr>
          </a:p>
        </p:txBody>
      </p:sp>
    </p:spTree>
    <p:extLst>
      <p:ext uri="{BB962C8B-B14F-4D97-AF65-F5344CB8AC3E}">
        <p14:creationId xmlns:p14="http://schemas.microsoft.com/office/powerpoint/2010/main" val="2322203084"/>
      </p:ext>
    </p:extLst>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35696" y="116632"/>
            <a:ext cx="6408712" cy="1282154"/>
          </a:xfrm>
          <a:ln>
            <a:solidFill>
              <a:schemeClr val="tx1"/>
            </a:solidFill>
          </a:ln>
        </p:spPr>
        <p:txBody>
          <a:bodyPr>
            <a:normAutofit fontScale="90000"/>
          </a:bodyPr>
          <a:lstStyle/>
          <a:p>
            <a:pPr rtl="1"/>
            <a:r>
              <a:rPr lang="ar-IQ" b="1" dirty="0" smtClean="0"/>
              <a:t>الاستدلال غير المباشر- العكس المستوي</a:t>
            </a:r>
            <a:endParaRPr lang="en-US" sz="3600" dirty="0"/>
          </a:p>
        </p:txBody>
      </p:sp>
      <p:sp>
        <p:nvSpPr>
          <p:cNvPr id="5" name="Title 1"/>
          <p:cNvSpPr txBox="1">
            <a:spLocks/>
          </p:cNvSpPr>
          <p:nvPr/>
        </p:nvSpPr>
        <p:spPr>
          <a:xfrm>
            <a:off x="1259632" y="1700808"/>
            <a:ext cx="7128792" cy="1138138"/>
          </a:xfrm>
          <a:prstGeom prst="rect">
            <a:avLst/>
          </a:prstGeom>
          <a:ln>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التعريف :</a:t>
            </a:r>
            <a:r>
              <a:rPr lang="ar-IQ" b="1" dirty="0" smtClean="0">
                <a:solidFill>
                  <a:srgbClr val="FF0000"/>
                </a:solidFill>
              </a:rPr>
              <a:t>هو تبديل طرفي القضية مع بقاء الكيف (الموجبة والسالبة) والصدق (القضية تبقى صادقة)</a:t>
            </a:r>
            <a:endParaRPr lang="en-US" sz="4000" dirty="0">
              <a:solidFill>
                <a:srgbClr val="FF0000"/>
              </a:solidFill>
            </a:endParaRPr>
          </a:p>
        </p:txBody>
      </p:sp>
      <p:sp>
        <p:nvSpPr>
          <p:cNvPr id="6" name="Title 1"/>
          <p:cNvSpPr txBox="1">
            <a:spLocks/>
          </p:cNvSpPr>
          <p:nvPr/>
        </p:nvSpPr>
        <p:spPr>
          <a:xfrm>
            <a:off x="107504" y="5013176"/>
            <a:ext cx="8856984" cy="1440159"/>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0070C0"/>
                </a:solidFill>
              </a:rPr>
              <a:t>مجال استخدامه:</a:t>
            </a:r>
            <a:r>
              <a:rPr lang="ar-IQ" b="1" dirty="0" smtClean="0"/>
              <a:t>يستخدم في القضية ادناه:</a:t>
            </a:r>
          </a:p>
          <a:p>
            <a:pPr rtl="1"/>
            <a:r>
              <a:rPr lang="ar-IQ" b="1" dirty="0" smtClean="0">
                <a:solidFill>
                  <a:srgbClr val="FF0000"/>
                </a:solidFill>
              </a:rPr>
              <a:t>لزوم صدق القضية الثانية (المطلوب) لصدق القضية الاولى (المبرهن عليها).</a:t>
            </a:r>
          </a:p>
        </p:txBody>
      </p:sp>
      <p:sp>
        <p:nvSpPr>
          <p:cNvPr id="7" name="Title 1"/>
          <p:cNvSpPr txBox="1">
            <a:spLocks/>
          </p:cNvSpPr>
          <p:nvPr/>
        </p:nvSpPr>
        <p:spPr>
          <a:xfrm>
            <a:off x="1259632" y="3140968"/>
            <a:ext cx="7128792" cy="1138138"/>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FF0000"/>
                </a:solidFill>
              </a:rPr>
              <a:t>التبديل</a:t>
            </a:r>
            <a:r>
              <a:rPr lang="ar-IQ" b="1" dirty="0" smtClean="0"/>
              <a:t> هو استبدال المواقع بين الموضوع والمحمول </a:t>
            </a:r>
            <a:r>
              <a:rPr lang="ar-IQ" b="1" dirty="0" smtClean="0">
                <a:solidFill>
                  <a:srgbClr val="0070C0"/>
                </a:solidFill>
              </a:rPr>
              <a:t>(للقضية الحملية) </a:t>
            </a:r>
            <a:r>
              <a:rPr lang="ar-IQ" b="1" dirty="0" smtClean="0"/>
              <a:t>او بين المقدم والتالي </a:t>
            </a:r>
            <a:r>
              <a:rPr lang="ar-IQ" b="1" dirty="0" smtClean="0">
                <a:solidFill>
                  <a:srgbClr val="0070C0"/>
                </a:solidFill>
              </a:rPr>
              <a:t>(للقضية الشرطية)</a:t>
            </a:r>
          </a:p>
          <a:p>
            <a:pPr rtl="1"/>
            <a:r>
              <a:rPr lang="ar-IQ" sz="4000" b="1" dirty="0" smtClean="0">
                <a:solidFill>
                  <a:srgbClr val="0070C0"/>
                </a:solidFill>
              </a:rPr>
              <a:t>مثال/ بعض الماء سائل                      </a:t>
            </a:r>
            <a:r>
              <a:rPr lang="ar-IQ" sz="4000" b="1" dirty="0" smtClean="0">
                <a:solidFill>
                  <a:srgbClr val="FF0000"/>
                </a:solidFill>
              </a:rPr>
              <a:t>بعض السائل ماء</a:t>
            </a:r>
            <a:endParaRPr lang="en-US" sz="4000" dirty="0">
              <a:solidFill>
                <a:srgbClr val="FF0000"/>
              </a:solidFill>
            </a:endParaRPr>
          </a:p>
        </p:txBody>
      </p:sp>
      <p:cxnSp>
        <p:nvCxnSpPr>
          <p:cNvPr id="4" name="Straight Arrow Connector 3"/>
          <p:cNvCxnSpPr/>
          <p:nvPr/>
        </p:nvCxnSpPr>
        <p:spPr>
          <a:xfrm flipH="1">
            <a:off x="4139952" y="4083589"/>
            <a:ext cx="792088" cy="0"/>
          </a:xfrm>
          <a:prstGeom prst="straightConnector1">
            <a:avLst/>
          </a:prstGeom>
          <a:ln w="41275">
            <a:solidFill>
              <a:schemeClr val="tx1"/>
            </a:solidFill>
            <a:tailEnd type="stealth"/>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3972541897"/>
      </p:ext>
    </p:extLst>
  </p:cSld>
  <p:clrMapOvr>
    <a:masterClrMapping/>
  </p:clrMapOvr>
  <p:timing>
    <p:tnLst>
      <p:par>
        <p:cTn id="1" dur="indefinite" restart="never" nodeType="tmRoot"/>
      </p:par>
    </p:tnLst>
  </p:timing>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116632"/>
            <a:ext cx="7560840" cy="1368152"/>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شروط العكس المستوي</a:t>
            </a:r>
          </a:p>
          <a:p>
            <a:endParaRPr lang="en-US" sz="4000" b="1" dirty="0">
              <a:solidFill>
                <a:srgbClr val="FF0000"/>
              </a:solidFill>
            </a:endParaRPr>
          </a:p>
        </p:txBody>
      </p:sp>
      <p:sp>
        <p:nvSpPr>
          <p:cNvPr id="13" name="Title 1"/>
          <p:cNvSpPr txBox="1">
            <a:spLocks/>
          </p:cNvSpPr>
          <p:nvPr/>
        </p:nvSpPr>
        <p:spPr>
          <a:xfrm>
            <a:off x="971600" y="1918655"/>
            <a:ext cx="7272808" cy="720000"/>
          </a:xfrm>
          <a:prstGeom prst="rect">
            <a:avLst/>
          </a:prstGeom>
          <a:ln>
            <a:solidFill>
              <a:schemeClr val="tx1"/>
            </a:solid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b="1" dirty="0" smtClean="0">
                <a:solidFill>
                  <a:schemeClr val="accent6">
                    <a:lumMod val="50000"/>
                  </a:schemeClr>
                </a:solidFill>
              </a:rPr>
              <a:t>1</a:t>
            </a:r>
            <a:r>
              <a:rPr lang="ar-IQ" b="1" dirty="0" smtClean="0">
                <a:solidFill>
                  <a:srgbClr val="FF0000"/>
                </a:solidFill>
              </a:rPr>
              <a:t>-تبديل الطرفين:موضوع/محمول ، مقدم/تالي</a:t>
            </a:r>
            <a:endParaRPr lang="en-US" sz="4000" b="1" dirty="0">
              <a:solidFill>
                <a:srgbClr val="FF0000"/>
              </a:solidFill>
            </a:endParaRPr>
          </a:p>
        </p:txBody>
      </p:sp>
      <p:sp>
        <p:nvSpPr>
          <p:cNvPr id="14" name="Title 1"/>
          <p:cNvSpPr txBox="1">
            <a:spLocks/>
          </p:cNvSpPr>
          <p:nvPr/>
        </p:nvSpPr>
        <p:spPr>
          <a:xfrm>
            <a:off x="2267744" y="2956693"/>
            <a:ext cx="3924276" cy="720000"/>
          </a:xfrm>
          <a:prstGeom prst="rect">
            <a:avLst/>
          </a:prstGeom>
          <a:ln>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chemeClr val="bg2">
                    <a:lumMod val="50000"/>
                  </a:schemeClr>
                </a:solidFill>
              </a:rPr>
              <a:t>2-بقاء الكيف:</a:t>
            </a:r>
            <a:r>
              <a:rPr lang="ar-IQ" sz="7100" b="1" dirty="0" smtClean="0">
                <a:solidFill>
                  <a:srgbClr val="FF0000"/>
                </a:solidFill>
              </a:rPr>
              <a:t>+ او -</a:t>
            </a:r>
            <a:endParaRPr lang="en-US" sz="7100" b="1" dirty="0">
              <a:solidFill>
                <a:srgbClr val="FF0000"/>
              </a:solidFill>
            </a:endParaRPr>
          </a:p>
        </p:txBody>
      </p:sp>
      <p:sp>
        <p:nvSpPr>
          <p:cNvPr id="15" name="Title 1"/>
          <p:cNvSpPr txBox="1">
            <a:spLocks/>
          </p:cNvSpPr>
          <p:nvPr/>
        </p:nvSpPr>
        <p:spPr>
          <a:xfrm>
            <a:off x="395536" y="4365104"/>
            <a:ext cx="8280920" cy="720000"/>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70C0"/>
                </a:solidFill>
              </a:rPr>
              <a:t>3- بقاء الصدق:ان لايكون تبديل الطرفين موجبا لكذب القضية الثانية</a:t>
            </a:r>
            <a:endParaRPr lang="en-US" sz="4000" b="1" dirty="0">
              <a:solidFill>
                <a:srgbClr val="0070C0"/>
              </a:solidFill>
            </a:endParaRPr>
          </a:p>
        </p:txBody>
      </p:sp>
    </p:spTree>
    <p:extLst>
      <p:ext uri="{BB962C8B-B14F-4D97-AF65-F5344CB8AC3E}">
        <p14:creationId xmlns:p14="http://schemas.microsoft.com/office/powerpoint/2010/main" val="230967699"/>
      </p:ext>
    </p:extLst>
  </p:cSld>
  <p:clrMapOvr>
    <a:masterClrMapping/>
  </p:clrMapOvr>
  <p:timing>
    <p:tnLst>
      <p:par>
        <p:cTn id="1" dur="indefinite" restart="never" nodeType="tmRoot"/>
      </p:par>
    </p:tnLst>
  </p:timing>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itle 1"/>
          <p:cNvSpPr txBox="1">
            <a:spLocks/>
          </p:cNvSpPr>
          <p:nvPr/>
        </p:nvSpPr>
        <p:spPr>
          <a:xfrm>
            <a:off x="3059832" y="1556792"/>
            <a:ext cx="2880000" cy="720000"/>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2060"/>
                </a:solidFill>
              </a:rPr>
              <a:t>نتائج الاختلاف</a:t>
            </a:r>
            <a:endParaRPr lang="en-US" sz="4000" b="1" dirty="0">
              <a:solidFill>
                <a:srgbClr val="002060"/>
              </a:solidFill>
            </a:endParaRPr>
          </a:p>
        </p:txBody>
      </p:sp>
      <p:graphicFrame>
        <p:nvGraphicFramePr>
          <p:cNvPr id="2" name="Table 1"/>
          <p:cNvGraphicFramePr>
            <a:graphicFrameLocks noGrp="1"/>
          </p:cNvGraphicFramePr>
          <p:nvPr>
            <p:extLst>
              <p:ext uri="{D42A27DB-BD31-4B8C-83A1-F6EECF244321}">
                <p14:modId xmlns:p14="http://schemas.microsoft.com/office/powerpoint/2010/main" val="2161176893"/>
              </p:ext>
            </p:extLst>
          </p:nvPr>
        </p:nvGraphicFramePr>
        <p:xfrm>
          <a:off x="527559" y="1031294"/>
          <a:ext cx="7944545" cy="4846320"/>
        </p:xfrm>
        <a:graphic>
          <a:graphicData uri="http://schemas.openxmlformats.org/drawingml/2006/table">
            <a:tbl>
              <a:tblPr firstRow="1" bandRow="1">
                <a:tableStyleId>{5C22544A-7EE6-4342-B048-85BDC9FD1C3A}</a:tableStyleId>
              </a:tblPr>
              <a:tblGrid>
                <a:gridCol w="2664296"/>
                <a:gridCol w="2632068"/>
                <a:gridCol w="2648181"/>
              </a:tblGrid>
              <a:tr h="370840">
                <a:tc>
                  <a:txBody>
                    <a:bodyPr/>
                    <a:lstStyle/>
                    <a:p>
                      <a:pPr algn="ctr"/>
                      <a:r>
                        <a:rPr lang="ar-IQ" sz="6000" dirty="0" smtClean="0">
                          <a:solidFill>
                            <a:srgbClr val="FFFF00"/>
                          </a:solidFill>
                        </a:rPr>
                        <a:t>سالبة</a:t>
                      </a:r>
                      <a:endParaRPr lang="en-US" sz="6000" dirty="0">
                        <a:solidFill>
                          <a:srgbClr val="FFFF00"/>
                        </a:solidFill>
                      </a:endParaRPr>
                    </a:p>
                  </a:txBody>
                  <a:tcPr>
                    <a:solidFill>
                      <a:srgbClr val="00B0F0"/>
                    </a:solidFill>
                  </a:tcPr>
                </a:tc>
                <a:tc>
                  <a:txBody>
                    <a:bodyPr/>
                    <a:lstStyle/>
                    <a:p>
                      <a:pPr algn="ctr"/>
                      <a:r>
                        <a:rPr lang="ar-IQ" sz="6000" dirty="0" smtClean="0">
                          <a:solidFill>
                            <a:srgbClr val="FFFF00"/>
                          </a:solidFill>
                        </a:rPr>
                        <a:t>موجبة</a:t>
                      </a:r>
                      <a:endParaRPr lang="en-US" sz="6000" dirty="0">
                        <a:solidFill>
                          <a:srgbClr val="FFFF00"/>
                        </a:solidFill>
                      </a:endParaRPr>
                    </a:p>
                  </a:txBody>
                  <a:tcPr>
                    <a:solidFill>
                      <a:srgbClr val="00B0F0"/>
                    </a:solidFill>
                  </a:tcPr>
                </a:tc>
                <a:tc>
                  <a:txBody>
                    <a:bodyPr/>
                    <a:lstStyle/>
                    <a:p>
                      <a:pPr algn="ctr"/>
                      <a:r>
                        <a:rPr lang="ar-IQ" sz="6000" dirty="0" smtClean="0">
                          <a:solidFill>
                            <a:srgbClr val="FF0000"/>
                          </a:solidFill>
                        </a:rPr>
                        <a:t>القضية</a:t>
                      </a:r>
                      <a:endParaRPr lang="en-US" sz="6000" dirty="0">
                        <a:solidFill>
                          <a:srgbClr val="FF0000"/>
                        </a:solidFill>
                      </a:endParaRPr>
                    </a:p>
                  </a:txBody>
                  <a:tcPr>
                    <a:solidFill>
                      <a:srgbClr val="00B0F0"/>
                    </a:solidFill>
                  </a:tcPr>
                </a:tc>
              </a:tr>
              <a:tr h="370840">
                <a:tc>
                  <a:txBody>
                    <a:bodyPr/>
                    <a:lstStyle/>
                    <a:p>
                      <a:pPr algn="l"/>
                      <a:r>
                        <a:rPr lang="ar-IQ" sz="6000" b="1" dirty="0" smtClean="0">
                          <a:solidFill>
                            <a:schemeClr val="accent1">
                              <a:lumMod val="50000"/>
                            </a:schemeClr>
                          </a:solidFill>
                        </a:rPr>
                        <a:t>سالبة كلية</a:t>
                      </a:r>
                      <a:endParaRPr lang="en-US" sz="6000" b="1" dirty="0">
                        <a:solidFill>
                          <a:schemeClr val="accent1">
                            <a:lumMod val="50000"/>
                          </a:schemeClr>
                        </a:solidFill>
                      </a:endParaRPr>
                    </a:p>
                  </a:txBody>
                  <a:tcPr>
                    <a:solidFill>
                      <a:srgbClr val="00B0F0"/>
                    </a:solidFill>
                  </a:tcPr>
                </a:tc>
                <a:tc>
                  <a:txBody>
                    <a:bodyPr/>
                    <a:lstStyle/>
                    <a:p>
                      <a:pPr algn="r"/>
                      <a:r>
                        <a:rPr lang="ar-IQ" sz="6000" b="1" dirty="0" smtClean="0"/>
                        <a:t>موجبة كلية</a:t>
                      </a:r>
                      <a:endParaRPr lang="en-US" sz="6000" b="1" dirty="0"/>
                    </a:p>
                  </a:txBody>
                  <a:tcPr>
                    <a:solidFill>
                      <a:srgbClr val="00B0F0"/>
                    </a:solidFill>
                  </a:tcPr>
                </a:tc>
                <a:tc>
                  <a:txBody>
                    <a:bodyPr/>
                    <a:lstStyle/>
                    <a:p>
                      <a:pPr algn="ctr"/>
                      <a:r>
                        <a:rPr lang="ar-IQ" sz="6000" b="1" dirty="0" smtClean="0">
                          <a:solidFill>
                            <a:schemeClr val="accent3">
                              <a:lumMod val="75000"/>
                            </a:schemeClr>
                          </a:solidFill>
                        </a:rPr>
                        <a:t>كلية</a:t>
                      </a:r>
                      <a:endParaRPr lang="en-US" sz="6000" b="1" dirty="0">
                        <a:solidFill>
                          <a:schemeClr val="accent3">
                            <a:lumMod val="75000"/>
                          </a:schemeClr>
                        </a:solidFill>
                      </a:endParaRPr>
                    </a:p>
                  </a:txBody>
                  <a:tcPr>
                    <a:solidFill>
                      <a:srgbClr val="00B0F0"/>
                    </a:solidFill>
                  </a:tcPr>
                </a:tc>
              </a:tr>
              <a:tr h="370840">
                <a:tc>
                  <a:txBody>
                    <a:bodyPr/>
                    <a:lstStyle/>
                    <a:p>
                      <a:pPr algn="l"/>
                      <a:r>
                        <a:rPr lang="ar-IQ" sz="6000" b="1" dirty="0" smtClean="0"/>
                        <a:t>سالبة جزئية</a:t>
                      </a:r>
                      <a:endParaRPr lang="en-US" sz="6000" b="1" dirty="0"/>
                    </a:p>
                  </a:txBody>
                  <a:tcPr>
                    <a:solidFill>
                      <a:srgbClr val="00B0F0"/>
                    </a:solidFill>
                  </a:tcPr>
                </a:tc>
                <a:tc>
                  <a:txBody>
                    <a:bodyPr/>
                    <a:lstStyle/>
                    <a:p>
                      <a:pPr algn="r"/>
                      <a:r>
                        <a:rPr lang="ar-IQ" sz="6000" b="1" dirty="0" smtClean="0">
                          <a:solidFill>
                            <a:schemeClr val="accent1">
                              <a:lumMod val="50000"/>
                            </a:schemeClr>
                          </a:solidFill>
                        </a:rPr>
                        <a:t>موجبة جزئية</a:t>
                      </a:r>
                      <a:endParaRPr lang="en-US" sz="6000" b="1" dirty="0">
                        <a:solidFill>
                          <a:schemeClr val="accent1">
                            <a:lumMod val="50000"/>
                          </a:schemeClr>
                        </a:solidFill>
                      </a:endParaRPr>
                    </a:p>
                  </a:txBody>
                  <a:tcPr>
                    <a:solidFill>
                      <a:srgbClr val="00B0F0"/>
                    </a:solidFill>
                  </a:tcPr>
                </a:tc>
                <a:tc>
                  <a:txBody>
                    <a:bodyPr/>
                    <a:lstStyle/>
                    <a:p>
                      <a:pPr algn="ctr"/>
                      <a:r>
                        <a:rPr lang="ar-IQ" sz="6000" b="1" dirty="0" smtClean="0">
                          <a:solidFill>
                            <a:schemeClr val="accent3">
                              <a:lumMod val="75000"/>
                            </a:schemeClr>
                          </a:solidFill>
                        </a:rPr>
                        <a:t>جزئية</a:t>
                      </a:r>
                      <a:endParaRPr lang="en-US" sz="6000" b="1" dirty="0">
                        <a:solidFill>
                          <a:schemeClr val="accent3">
                            <a:lumMod val="75000"/>
                          </a:schemeClr>
                        </a:solidFill>
                      </a:endParaRPr>
                    </a:p>
                  </a:txBody>
                  <a:tcPr>
                    <a:solidFill>
                      <a:srgbClr val="00B0F0"/>
                    </a:solidFill>
                  </a:tcPr>
                </a:tc>
              </a:tr>
            </a:tbl>
          </a:graphicData>
        </a:graphic>
      </p:graphicFrame>
      <p:sp>
        <p:nvSpPr>
          <p:cNvPr id="3" name="TextBox 2"/>
          <p:cNvSpPr txBox="1"/>
          <p:nvPr/>
        </p:nvSpPr>
        <p:spPr>
          <a:xfrm>
            <a:off x="2339752" y="116632"/>
            <a:ext cx="4608512" cy="707886"/>
          </a:xfrm>
          <a:prstGeom prst="rect">
            <a:avLst/>
          </a:prstGeom>
          <a:noFill/>
        </p:spPr>
        <p:txBody>
          <a:bodyPr wrap="square" rtlCol="0">
            <a:spAutoFit/>
          </a:bodyPr>
          <a:lstStyle/>
          <a:p>
            <a:r>
              <a:rPr lang="ar-IQ" sz="4000" b="1" dirty="0" smtClean="0"/>
              <a:t>نتائج العكس المستوي</a:t>
            </a:r>
            <a:endParaRPr lang="en-US" sz="4000" b="1" dirty="0"/>
          </a:p>
        </p:txBody>
      </p:sp>
      <p:cxnSp>
        <p:nvCxnSpPr>
          <p:cNvPr id="5" name="Straight Arrow Connector 4"/>
          <p:cNvCxnSpPr/>
          <p:nvPr/>
        </p:nvCxnSpPr>
        <p:spPr>
          <a:xfrm>
            <a:off x="3347864" y="2924944"/>
            <a:ext cx="0" cy="2160240"/>
          </a:xfrm>
          <a:prstGeom prst="straightConnector1">
            <a:avLst/>
          </a:prstGeom>
          <a:ln w="25400">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16" name="Isosceles Triangle 15"/>
          <p:cNvSpPr/>
          <p:nvPr/>
        </p:nvSpPr>
        <p:spPr>
          <a:xfrm>
            <a:off x="3347864" y="5085184"/>
            <a:ext cx="432048" cy="720080"/>
          </a:xfrm>
          <a:prstGeom prst="triangl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8" name="TextBox 17"/>
          <p:cNvSpPr txBox="1"/>
          <p:nvPr/>
        </p:nvSpPr>
        <p:spPr>
          <a:xfrm>
            <a:off x="1619672" y="6165304"/>
            <a:ext cx="5040560" cy="523220"/>
          </a:xfrm>
          <a:prstGeom prst="rect">
            <a:avLst/>
          </a:prstGeom>
          <a:noFill/>
          <a:ln>
            <a:solidFill>
              <a:schemeClr val="tx1"/>
            </a:solidFill>
          </a:ln>
        </p:spPr>
        <p:txBody>
          <a:bodyPr wrap="square" rtlCol="0">
            <a:spAutoFit/>
          </a:bodyPr>
          <a:lstStyle/>
          <a:p>
            <a:pPr algn="just" rtl="1"/>
            <a:r>
              <a:rPr lang="ar-IQ" sz="2800" dirty="0" smtClean="0"/>
              <a:t>    : تبقى نفسها           :لاعكس لها </a:t>
            </a:r>
            <a:endParaRPr lang="en-US" sz="2800" dirty="0"/>
          </a:p>
        </p:txBody>
      </p:sp>
      <p:sp>
        <p:nvSpPr>
          <p:cNvPr id="19" name="Isosceles Triangle 18"/>
          <p:cNvSpPr/>
          <p:nvPr/>
        </p:nvSpPr>
        <p:spPr>
          <a:xfrm>
            <a:off x="6300192" y="6237312"/>
            <a:ext cx="216024" cy="360040"/>
          </a:xfrm>
          <a:prstGeom prst="triangl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0" name="Isosceles Triangle 19"/>
          <p:cNvSpPr/>
          <p:nvPr/>
        </p:nvSpPr>
        <p:spPr>
          <a:xfrm>
            <a:off x="2329329" y="2991923"/>
            <a:ext cx="432048" cy="720080"/>
          </a:xfrm>
          <a:prstGeom prst="triangl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1" name="Oval 20"/>
          <p:cNvSpPr/>
          <p:nvPr/>
        </p:nvSpPr>
        <p:spPr>
          <a:xfrm>
            <a:off x="2339752" y="4941168"/>
            <a:ext cx="421625" cy="360040"/>
          </a:xfrm>
          <a:prstGeom prst="ellipse">
            <a:avLst/>
          </a:prstGeom>
          <a:solidFill>
            <a:schemeClr val="accent3">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Oval 21"/>
          <p:cNvSpPr/>
          <p:nvPr/>
        </p:nvSpPr>
        <p:spPr>
          <a:xfrm>
            <a:off x="3779912" y="6246894"/>
            <a:ext cx="421625" cy="360040"/>
          </a:xfrm>
          <a:prstGeom prst="ellipse">
            <a:avLst/>
          </a:prstGeom>
          <a:solidFill>
            <a:schemeClr val="accent3">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3344420194"/>
      </p:ext>
    </p:extLst>
  </p:cSld>
  <p:clrMapOvr>
    <a:masterClrMapping/>
  </p:clrMapOvr>
  <p:timing>
    <p:tnLst>
      <p:par>
        <p:cTn id="1" dur="indefinite" restart="never" nodeType="tmRoot"/>
      </p:par>
    </p:tnLst>
  </p:timing>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47664" y="274638"/>
            <a:ext cx="6264696" cy="1282154"/>
          </a:xfrm>
          <a:ln>
            <a:solidFill>
              <a:schemeClr val="tx1"/>
            </a:solidFill>
          </a:ln>
        </p:spPr>
        <p:txBody>
          <a:bodyPr>
            <a:normAutofit fontScale="90000"/>
          </a:bodyPr>
          <a:lstStyle/>
          <a:p>
            <a:pPr rtl="1"/>
            <a:r>
              <a:rPr lang="ar-IQ" b="1" dirty="0" smtClean="0">
                <a:solidFill>
                  <a:srgbClr val="7030A0"/>
                </a:solidFill>
              </a:rPr>
              <a:t>خطوات الاستدلال غير المباشر باستخدام طريقة العكس المستوي</a:t>
            </a:r>
            <a:endParaRPr lang="en-US" sz="3600" dirty="0">
              <a:solidFill>
                <a:srgbClr val="7030A0"/>
              </a:solidFill>
            </a:endParaRPr>
          </a:p>
        </p:txBody>
      </p:sp>
      <p:sp>
        <p:nvSpPr>
          <p:cNvPr id="3" name="TextBox 2"/>
          <p:cNvSpPr txBox="1"/>
          <p:nvPr/>
        </p:nvSpPr>
        <p:spPr>
          <a:xfrm>
            <a:off x="107504" y="2132856"/>
            <a:ext cx="8856984" cy="3170099"/>
          </a:xfrm>
          <a:prstGeom prst="rect">
            <a:avLst/>
          </a:prstGeom>
          <a:noFill/>
        </p:spPr>
        <p:txBody>
          <a:bodyPr wrap="square" rtlCol="0">
            <a:spAutoFit/>
          </a:bodyPr>
          <a:lstStyle/>
          <a:p>
            <a:pPr marL="342900" indent="-342900" algn="r" rtl="1">
              <a:buFont typeface="+mj-lt"/>
              <a:buAutoNum type="arabicPeriod"/>
            </a:pPr>
            <a:r>
              <a:rPr lang="ar-IQ" sz="4000" dirty="0" smtClean="0"/>
              <a:t>عكس القضية المطلوب البرهان عليها (الاصل)</a:t>
            </a:r>
          </a:p>
          <a:p>
            <a:pPr marL="342900" indent="-342900" algn="r" rtl="1">
              <a:buFont typeface="+mj-lt"/>
              <a:buAutoNum type="arabicPeriod"/>
            </a:pPr>
            <a:r>
              <a:rPr lang="ar-IQ" sz="4000" dirty="0" smtClean="0"/>
              <a:t>البرهنة على صدق القضية الثانية (العكس المستوي)</a:t>
            </a:r>
          </a:p>
          <a:p>
            <a:pPr marL="342900" indent="-342900" algn="r" rtl="1">
              <a:buFont typeface="+mj-lt"/>
              <a:buAutoNum type="arabicPeriod"/>
            </a:pPr>
            <a:r>
              <a:rPr lang="ar-IQ" sz="4000" dirty="0" smtClean="0"/>
              <a:t>اثبات صدق القضية الثانية</a:t>
            </a:r>
          </a:p>
          <a:p>
            <a:pPr marL="342900" indent="-342900" algn="r" rtl="1">
              <a:buFont typeface="+mj-lt"/>
              <a:buAutoNum type="arabicPeriod"/>
            </a:pPr>
            <a:r>
              <a:rPr lang="ar-IQ" sz="4000" dirty="0" smtClean="0"/>
              <a:t>تطبيق قاعدة العكس المستوي </a:t>
            </a:r>
            <a:r>
              <a:rPr lang="ar-IQ" sz="2800" b="1" dirty="0" smtClean="0">
                <a:solidFill>
                  <a:srgbClr val="FF0000"/>
                </a:solidFill>
              </a:rPr>
              <a:t>(اذا صدق الاصل صدق عكسه)</a:t>
            </a:r>
          </a:p>
          <a:p>
            <a:pPr marL="342900" indent="-342900" algn="r" rtl="1">
              <a:buFont typeface="+mj-lt"/>
              <a:buAutoNum type="arabicPeriod"/>
            </a:pPr>
            <a:r>
              <a:rPr lang="ar-IQ" sz="4000" dirty="0" smtClean="0"/>
              <a:t>النتيجة</a:t>
            </a:r>
            <a:endParaRPr lang="en-US" sz="4000" dirty="0"/>
          </a:p>
        </p:txBody>
      </p:sp>
    </p:spTree>
    <p:extLst>
      <p:ext uri="{BB962C8B-B14F-4D97-AF65-F5344CB8AC3E}">
        <p14:creationId xmlns:p14="http://schemas.microsoft.com/office/powerpoint/2010/main" val="3365287491"/>
      </p:ext>
    </p:extLst>
  </p:cSld>
  <p:clrMapOvr>
    <a:masterClrMapping/>
  </p:clrMapOvr>
  <p:timing>
    <p:tnLst>
      <p:par>
        <p:cTn id="1" dur="indefinite" restart="never" nodeType="tmRoot"/>
      </p:par>
    </p:tnLst>
  </p:timing>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339752" y="188640"/>
            <a:ext cx="5472608" cy="778098"/>
          </a:xfrm>
          <a:ln>
            <a:solidFill>
              <a:schemeClr val="tx1"/>
            </a:solidFill>
          </a:ln>
        </p:spPr>
        <p:txBody>
          <a:bodyPr>
            <a:normAutofit/>
          </a:bodyPr>
          <a:lstStyle/>
          <a:p>
            <a:pPr rtl="1"/>
            <a:r>
              <a:rPr lang="ar-IQ" b="1" dirty="0" smtClean="0"/>
              <a:t>مثال-العكس المستوي</a:t>
            </a:r>
            <a:endParaRPr lang="en-US" sz="3600" dirty="0"/>
          </a:p>
        </p:txBody>
      </p:sp>
      <p:sp>
        <p:nvSpPr>
          <p:cNvPr id="5" name="Title 1"/>
          <p:cNvSpPr txBox="1">
            <a:spLocks/>
          </p:cNvSpPr>
          <p:nvPr/>
        </p:nvSpPr>
        <p:spPr>
          <a:xfrm>
            <a:off x="107504" y="1124744"/>
            <a:ext cx="9036496" cy="1138138"/>
          </a:xfrm>
          <a:prstGeom prst="rect">
            <a:avLst/>
          </a:prstGeom>
          <a:ln>
            <a:solidFill>
              <a:schemeClr val="tx1"/>
            </a:solidFill>
          </a:ln>
        </p:spPr>
        <p:txBody>
          <a:bodyPr vert="horz" lIns="91440" tIns="45720" rIns="91440" bIns="45720" rtlCol="0" anchor="ctr">
            <a:normAutofit fontScale="6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استخدم </a:t>
            </a:r>
            <a:r>
              <a:rPr lang="ar-IQ" b="1" dirty="0" smtClean="0">
                <a:solidFill>
                  <a:srgbClr val="0070C0"/>
                </a:solidFill>
              </a:rPr>
              <a:t>الاستدلال غير المباشر(طريقة العكس المستوي) </a:t>
            </a:r>
            <a:r>
              <a:rPr lang="ar-IQ" b="1" dirty="0" smtClean="0"/>
              <a:t>لاثبات صدق او كذب القضية ادناه-</a:t>
            </a:r>
          </a:p>
          <a:p>
            <a:pPr rtl="1"/>
            <a:r>
              <a:rPr lang="ar-IQ" b="1" dirty="0" smtClean="0">
                <a:solidFill>
                  <a:srgbClr val="FF0000"/>
                </a:solidFill>
              </a:rPr>
              <a:t>(بعض السائل ماء)</a:t>
            </a:r>
            <a:endParaRPr lang="en-US" sz="4000" dirty="0">
              <a:solidFill>
                <a:srgbClr val="FF0000"/>
              </a:solidFill>
            </a:endParaRPr>
          </a:p>
        </p:txBody>
      </p:sp>
      <p:sp>
        <p:nvSpPr>
          <p:cNvPr id="6" name="Title 1"/>
          <p:cNvSpPr txBox="1">
            <a:spLocks/>
          </p:cNvSpPr>
          <p:nvPr/>
        </p:nvSpPr>
        <p:spPr>
          <a:xfrm>
            <a:off x="107504" y="2492896"/>
            <a:ext cx="9036496" cy="3888432"/>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sz="4000" b="1" u="sng" dirty="0" smtClean="0">
                <a:solidFill>
                  <a:srgbClr val="7030A0"/>
                </a:solidFill>
              </a:rPr>
              <a:t>الحل:</a:t>
            </a:r>
            <a:r>
              <a:rPr lang="ar-IQ" sz="3500" b="1" dirty="0" smtClean="0">
                <a:solidFill>
                  <a:srgbClr val="7030A0"/>
                </a:solidFill>
              </a:rPr>
              <a:t>وفقا الخطوات في الشريحة السابقة</a:t>
            </a:r>
          </a:p>
          <a:p>
            <a:pPr algn="r" rtl="1"/>
            <a:r>
              <a:rPr lang="ar-IQ" sz="3200" b="1" dirty="0" smtClean="0">
                <a:solidFill>
                  <a:srgbClr val="0070C0"/>
                </a:solidFill>
              </a:rPr>
              <a:t>1- ان قضية  بعض السائل ماء هي </a:t>
            </a:r>
            <a:r>
              <a:rPr lang="ar-IQ" sz="3200" b="1" dirty="0" smtClean="0">
                <a:solidFill>
                  <a:srgbClr val="00B050"/>
                </a:solidFill>
              </a:rPr>
              <a:t>(موجبة جزئية)          موجبة جزئية </a:t>
            </a:r>
          </a:p>
          <a:p>
            <a:pPr algn="r" rtl="1"/>
            <a:r>
              <a:rPr lang="ar-IQ" sz="3200" b="1" dirty="0"/>
              <a:t> </a:t>
            </a:r>
            <a:r>
              <a:rPr lang="ar-IQ" sz="3200" b="1" dirty="0" smtClean="0"/>
              <a:t>     تنعكس الى   بعض الماء سائل (القضية الثانية)</a:t>
            </a:r>
            <a:endParaRPr lang="ar-IQ" sz="3200" b="1" dirty="0" smtClean="0">
              <a:solidFill>
                <a:srgbClr val="00B050"/>
              </a:solidFill>
            </a:endParaRPr>
          </a:p>
          <a:p>
            <a:pPr algn="r" rtl="1"/>
            <a:r>
              <a:rPr lang="ar-IQ" sz="3200" b="1" dirty="0" smtClean="0">
                <a:solidFill>
                  <a:srgbClr val="FF0000"/>
                </a:solidFill>
              </a:rPr>
              <a:t>2- ثبت بالبرهان صدق العكس المستوي (القضية الثانية) </a:t>
            </a:r>
          </a:p>
          <a:p>
            <a:pPr algn="r" rtl="1"/>
            <a:r>
              <a:rPr lang="ar-IQ" sz="3200" b="1" dirty="0" smtClean="0">
                <a:solidFill>
                  <a:srgbClr val="FF0000"/>
                </a:solidFill>
              </a:rPr>
              <a:t>3- بتطبيق قاعدة العكس المستوي يتبين صدق الاصل </a:t>
            </a:r>
          </a:p>
        </p:txBody>
      </p:sp>
      <p:cxnSp>
        <p:nvCxnSpPr>
          <p:cNvPr id="4" name="Straight Arrow Connector 3"/>
          <p:cNvCxnSpPr/>
          <p:nvPr/>
        </p:nvCxnSpPr>
        <p:spPr>
          <a:xfrm flipH="1">
            <a:off x="1686010" y="3573016"/>
            <a:ext cx="648072" cy="0"/>
          </a:xfrm>
          <a:prstGeom prst="straightConnector1">
            <a:avLst/>
          </a:prstGeom>
          <a:ln w="38100">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762281079"/>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36313" y="332656"/>
            <a:ext cx="4474840" cy="1426170"/>
          </a:xfrm>
          <a:ln>
            <a:solidFill>
              <a:schemeClr val="tx1"/>
            </a:solidFill>
          </a:ln>
        </p:spPr>
        <p:txBody>
          <a:bodyPr>
            <a:normAutofit/>
          </a:bodyPr>
          <a:lstStyle/>
          <a:p>
            <a:pPr rtl="1"/>
            <a:r>
              <a:rPr lang="ar-IQ" b="1" dirty="0">
                <a:solidFill>
                  <a:srgbClr val="FF0000"/>
                </a:solidFill>
              </a:rPr>
              <a:t>اقسام </a:t>
            </a:r>
            <a:r>
              <a:rPr lang="ar-IQ" b="1" dirty="0" smtClean="0">
                <a:solidFill>
                  <a:srgbClr val="FF0000"/>
                </a:solidFill>
              </a:rPr>
              <a:t>التصور</a:t>
            </a:r>
            <a:endParaRPr lang="en-US" sz="8000" b="1" dirty="0">
              <a:solidFill>
                <a:srgbClr val="FF0000"/>
              </a:solidFill>
            </a:endParaRPr>
          </a:p>
        </p:txBody>
      </p:sp>
      <p:sp>
        <p:nvSpPr>
          <p:cNvPr id="5" name="Title 1"/>
          <p:cNvSpPr txBox="1">
            <a:spLocks/>
          </p:cNvSpPr>
          <p:nvPr/>
        </p:nvSpPr>
        <p:spPr>
          <a:xfrm>
            <a:off x="467544" y="2309377"/>
            <a:ext cx="3600000" cy="3495887"/>
          </a:xfrm>
          <a:prstGeom prst="rect">
            <a:avLst/>
          </a:prstGeom>
          <a:ln>
            <a:solidFill>
              <a:schemeClr val="tx1"/>
            </a:solid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التصور النظري:هو تصور غير البديهي الذي يتطلب تفكيرا</a:t>
            </a:r>
          </a:p>
          <a:p>
            <a:pPr rtl="1"/>
            <a:endParaRPr lang="ar-IQ" b="1" dirty="0" smtClean="0"/>
          </a:p>
          <a:p>
            <a:pPr rtl="1"/>
            <a:r>
              <a:rPr lang="ar-IQ" sz="3600" b="1" dirty="0" smtClean="0">
                <a:solidFill>
                  <a:srgbClr val="7030A0"/>
                </a:solidFill>
              </a:rPr>
              <a:t>مثل</a:t>
            </a:r>
            <a:r>
              <a:rPr lang="ar-IQ" sz="3600" b="1" dirty="0" smtClean="0">
                <a:solidFill>
                  <a:srgbClr val="FF0000"/>
                </a:solidFill>
              </a:rPr>
              <a:t> </a:t>
            </a:r>
          </a:p>
          <a:p>
            <a:pPr rtl="1"/>
            <a:endParaRPr lang="ar-IQ" sz="3600" b="1" dirty="0" smtClean="0">
              <a:solidFill>
                <a:srgbClr val="FF0000"/>
              </a:solidFill>
            </a:endParaRPr>
          </a:p>
          <a:p>
            <a:pPr rtl="1"/>
            <a:r>
              <a:rPr lang="ar-IQ" sz="3600" b="1" dirty="0" smtClean="0">
                <a:solidFill>
                  <a:srgbClr val="C00000"/>
                </a:solidFill>
              </a:rPr>
              <a:t>تصور حقيقة الكهرباء</a:t>
            </a:r>
            <a:endParaRPr lang="en-US" sz="3600" dirty="0">
              <a:solidFill>
                <a:srgbClr val="C00000"/>
              </a:solidFill>
            </a:endParaRPr>
          </a:p>
        </p:txBody>
      </p:sp>
      <p:sp>
        <p:nvSpPr>
          <p:cNvPr id="6" name="Title 1"/>
          <p:cNvSpPr txBox="1">
            <a:spLocks/>
          </p:cNvSpPr>
          <p:nvPr/>
        </p:nvSpPr>
        <p:spPr>
          <a:xfrm>
            <a:off x="4770685" y="2315018"/>
            <a:ext cx="3600000" cy="3490246"/>
          </a:xfrm>
          <a:prstGeom prst="rect">
            <a:avLst/>
          </a:prstGeom>
          <a:ln>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t>التصور الضروري:تصور البديهي الذي لايتطلب تفكيرا</a:t>
            </a:r>
          </a:p>
          <a:p>
            <a:pPr rtl="1"/>
            <a:endParaRPr lang="ar-IQ" b="1" dirty="0" smtClean="0"/>
          </a:p>
          <a:p>
            <a:pPr rtl="1"/>
            <a:r>
              <a:rPr lang="ar-IQ" sz="3600" b="1" dirty="0" smtClean="0">
                <a:solidFill>
                  <a:srgbClr val="7030A0"/>
                </a:solidFill>
              </a:rPr>
              <a:t>مثل</a:t>
            </a:r>
          </a:p>
          <a:p>
            <a:pPr rtl="1"/>
            <a:endParaRPr lang="ar-IQ" sz="3600" b="1" dirty="0" smtClean="0">
              <a:solidFill>
                <a:srgbClr val="FF0000"/>
              </a:solidFill>
            </a:endParaRPr>
          </a:p>
          <a:p>
            <a:pPr rtl="1"/>
            <a:r>
              <a:rPr lang="ar-IQ" sz="3600" b="1" dirty="0" smtClean="0">
                <a:solidFill>
                  <a:srgbClr val="C00000"/>
                </a:solidFill>
              </a:rPr>
              <a:t>تصور معنى الوجود،تصور الماء</a:t>
            </a:r>
            <a:endParaRPr lang="en-US" sz="3600" dirty="0">
              <a:solidFill>
                <a:srgbClr val="C00000"/>
              </a:solidFill>
            </a:endParaRPr>
          </a:p>
        </p:txBody>
      </p:sp>
      <p:cxnSp>
        <p:nvCxnSpPr>
          <p:cNvPr id="7" name="Straight Arrow Connector 6"/>
          <p:cNvCxnSpPr>
            <a:stCxn id="2" idx="2"/>
            <a:endCxn id="5" idx="0"/>
          </p:cNvCxnSpPr>
          <p:nvPr/>
        </p:nvCxnSpPr>
        <p:spPr>
          <a:xfrm flipH="1">
            <a:off x="2267544" y="1758826"/>
            <a:ext cx="2206189" cy="550551"/>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a:stCxn id="2" idx="2"/>
            <a:endCxn id="6" idx="0"/>
          </p:cNvCxnSpPr>
          <p:nvPr/>
        </p:nvCxnSpPr>
        <p:spPr>
          <a:xfrm>
            <a:off x="4473733" y="1758826"/>
            <a:ext cx="2096952" cy="556192"/>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2226726961"/>
      </p:ext>
    </p:extLst>
  </p:cSld>
  <p:clrMapOvr>
    <a:masterClrMapping/>
  </p:clrMapOvr>
  <p:timing>
    <p:tnLst>
      <p:par>
        <p:cTn id="1" dur="indefinite" restart="never" nodeType="tmRoot"/>
      </p:par>
    </p:tnLst>
  </p:timing>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35696" y="116632"/>
            <a:ext cx="6408712" cy="1282154"/>
          </a:xfrm>
          <a:ln>
            <a:solidFill>
              <a:schemeClr val="tx1"/>
            </a:solidFill>
          </a:ln>
        </p:spPr>
        <p:txBody>
          <a:bodyPr>
            <a:normAutofit fontScale="90000"/>
          </a:bodyPr>
          <a:lstStyle/>
          <a:p>
            <a:pPr rtl="1"/>
            <a:r>
              <a:rPr lang="ar-IQ" b="1" dirty="0" smtClean="0"/>
              <a:t>الاستدلال غير المباشر- عكس النقيض</a:t>
            </a:r>
            <a:endParaRPr lang="en-US" sz="3600" dirty="0"/>
          </a:p>
        </p:txBody>
      </p:sp>
      <p:sp>
        <p:nvSpPr>
          <p:cNvPr id="5" name="Title 1"/>
          <p:cNvSpPr txBox="1">
            <a:spLocks/>
          </p:cNvSpPr>
          <p:nvPr/>
        </p:nvSpPr>
        <p:spPr>
          <a:xfrm>
            <a:off x="539552" y="1700808"/>
            <a:ext cx="8064896" cy="2088232"/>
          </a:xfrm>
          <a:prstGeom prst="rect">
            <a:avLst/>
          </a:prstGeom>
          <a:ln>
            <a:noFill/>
          </a:ln>
        </p:spPr>
        <p:txBody>
          <a:bodyPr vert="horz" lIns="91440" tIns="45720" rIns="91440" bIns="45720" rtlCol="0" anchor="ctr">
            <a:normAutofit fontScale="85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just" rtl="1"/>
            <a:r>
              <a:rPr lang="ar-IQ" b="1" dirty="0" smtClean="0"/>
              <a:t>التعريف :</a:t>
            </a:r>
            <a:r>
              <a:rPr lang="ar-IQ" b="1" dirty="0" smtClean="0">
                <a:solidFill>
                  <a:srgbClr val="FF0000"/>
                </a:solidFill>
              </a:rPr>
              <a:t>هو تحويل القضية الى قضية اخرى موضوعها نقيض محمول القضية الاولى،ومحمولها نقيض موضوع القضية الاةلى،مع بقاء الكيف والصدق</a:t>
            </a:r>
            <a:endParaRPr lang="en-US" sz="4000" dirty="0">
              <a:solidFill>
                <a:srgbClr val="FF0000"/>
              </a:solidFill>
            </a:endParaRPr>
          </a:p>
        </p:txBody>
      </p:sp>
      <p:sp>
        <p:nvSpPr>
          <p:cNvPr id="6" name="Title 1"/>
          <p:cNvSpPr txBox="1">
            <a:spLocks/>
          </p:cNvSpPr>
          <p:nvPr/>
        </p:nvSpPr>
        <p:spPr>
          <a:xfrm>
            <a:off x="107504" y="4437112"/>
            <a:ext cx="8856984" cy="2016223"/>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0070C0"/>
                </a:solidFill>
              </a:rPr>
              <a:t>مجال استخدامه:</a:t>
            </a:r>
            <a:r>
              <a:rPr lang="ar-IQ" b="1" dirty="0" smtClean="0"/>
              <a:t>يستخدم في القضية ادناه:</a:t>
            </a:r>
          </a:p>
          <a:p>
            <a:pPr rtl="1"/>
            <a:r>
              <a:rPr lang="ar-IQ" b="1" dirty="0" smtClean="0">
                <a:solidFill>
                  <a:srgbClr val="FF0000"/>
                </a:solidFill>
              </a:rPr>
              <a:t>لزوم صدق القضية الثانية (المطلوب) لصدق القضية الاولى (المبرهن عليها).</a:t>
            </a:r>
          </a:p>
        </p:txBody>
      </p:sp>
    </p:spTree>
    <p:extLst>
      <p:ext uri="{BB962C8B-B14F-4D97-AF65-F5344CB8AC3E}">
        <p14:creationId xmlns:p14="http://schemas.microsoft.com/office/powerpoint/2010/main" val="3034995368"/>
      </p:ext>
    </p:extLst>
  </p:cSld>
  <p:clrMapOvr>
    <a:masterClrMapping/>
  </p:clrMapOvr>
  <p:timing>
    <p:tnLst>
      <p:par>
        <p:cTn id="1" dur="indefinite" restart="never" nodeType="tmRoot"/>
      </p:par>
    </p:tnLst>
  </p:timing>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116632"/>
            <a:ext cx="7560840" cy="936104"/>
          </a:xfrm>
          <a:prstGeom prst="rect">
            <a:avLst/>
          </a:prstGeom>
          <a:ln>
            <a:solidFill>
              <a:schemeClr val="tx1"/>
            </a:solidFill>
          </a:ln>
        </p:spPr>
        <p:txBody>
          <a:bodyPr vert="horz" lIns="91440" tIns="45720" rIns="91440" bIns="45720" rtlCol="0" anchor="ctr">
            <a:normAutofit fontScale="77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endParaRPr lang="ar-IQ" b="1" dirty="0" smtClean="0"/>
          </a:p>
          <a:p>
            <a:r>
              <a:rPr lang="ar-IQ" b="1" dirty="0" smtClean="0"/>
              <a:t>شروط عكس النقيض</a:t>
            </a:r>
          </a:p>
          <a:p>
            <a:endParaRPr lang="en-US" sz="4000" b="1" dirty="0">
              <a:solidFill>
                <a:srgbClr val="FF0000"/>
              </a:solidFill>
            </a:endParaRPr>
          </a:p>
        </p:txBody>
      </p:sp>
      <p:sp>
        <p:nvSpPr>
          <p:cNvPr id="13" name="Title 1"/>
          <p:cNvSpPr txBox="1">
            <a:spLocks/>
          </p:cNvSpPr>
          <p:nvPr/>
        </p:nvSpPr>
        <p:spPr>
          <a:xfrm>
            <a:off x="395536" y="1412776"/>
            <a:ext cx="8280920" cy="2160239"/>
          </a:xfrm>
          <a:prstGeom prst="rect">
            <a:avLst/>
          </a:prstGeom>
          <a:ln>
            <a:solidFill>
              <a:schemeClr val="tx1"/>
            </a:solidFill>
          </a:ln>
        </p:spPr>
        <p:txBody>
          <a:bodyPr vert="horz" lIns="91440" tIns="45720" rIns="91440" bIns="45720" rtlCol="0" anchor="ctr">
            <a:normAutofit fontScale="850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b="1" dirty="0" smtClean="0">
                <a:solidFill>
                  <a:schemeClr val="accent6">
                    <a:lumMod val="50000"/>
                  </a:schemeClr>
                </a:solidFill>
              </a:rPr>
              <a:t>1</a:t>
            </a:r>
            <a:r>
              <a:rPr lang="ar-IQ" b="1" dirty="0" smtClean="0">
                <a:solidFill>
                  <a:srgbClr val="FF0000"/>
                </a:solidFill>
              </a:rPr>
              <a:t>-تبديل طرفي القضية مع قلب الطرف الى نقيضه:اي تحويل نقيض محمول القضية الاولى موضوعا للقضية الثانية ونقيض موضوع القضية الاولى محمولا للقضية الثانيةالطرفين:موضوع/محمول ، مقدم/تالي</a:t>
            </a:r>
            <a:endParaRPr lang="en-US" sz="4000" b="1" dirty="0">
              <a:solidFill>
                <a:srgbClr val="FF0000"/>
              </a:solidFill>
            </a:endParaRPr>
          </a:p>
        </p:txBody>
      </p:sp>
      <p:sp>
        <p:nvSpPr>
          <p:cNvPr id="14" name="Title 1"/>
          <p:cNvSpPr txBox="1">
            <a:spLocks/>
          </p:cNvSpPr>
          <p:nvPr/>
        </p:nvSpPr>
        <p:spPr>
          <a:xfrm>
            <a:off x="4752020" y="3789040"/>
            <a:ext cx="3924276" cy="720000"/>
          </a:xfrm>
          <a:prstGeom prst="rect">
            <a:avLst/>
          </a:prstGeom>
          <a:ln>
            <a:solidFill>
              <a:schemeClr val="tx1"/>
            </a:solidFill>
          </a:ln>
        </p:spPr>
        <p:txBody>
          <a:bodyPr vert="horz" lIns="91440" tIns="45720" rIns="91440" bIns="45720" rtlCol="0" anchor="ctr">
            <a:normAutofit fontScale="700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chemeClr val="bg2">
                    <a:lumMod val="50000"/>
                  </a:schemeClr>
                </a:solidFill>
              </a:rPr>
              <a:t>2-بقاء الكيف:</a:t>
            </a:r>
            <a:r>
              <a:rPr lang="ar-IQ" sz="7100" b="1" dirty="0" smtClean="0">
                <a:solidFill>
                  <a:srgbClr val="FF0000"/>
                </a:solidFill>
              </a:rPr>
              <a:t>+ او -</a:t>
            </a:r>
            <a:endParaRPr lang="en-US" sz="7100" b="1" dirty="0">
              <a:solidFill>
                <a:srgbClr val="FF0000"/>
              </a:solidFill>
            </a:endParaRPr>
          </a:p>
        </p:txBody>
      </p:sp>
      <p:sp>
        <p:nvSpPr>
          <p:cNvPr id="15" name="Title 1"/>
          <p:cNvSpPr txBox="1">
            <a:spLocks/>
          </p:cNvSpPr>
          <p:nvPr/>
        </p:nvSpPr>
        <p:spPr>
          <a:xfrm>
            <a:off x="395536" y="4869160"/>
            <a:ext cx="8280920" cy="1584176"/>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a:r>
              <a:rPr lang="ar-IQ" b="1" dirty="0" smtClean="0">
                <a:solidFill>
                  <a:srgbClr val="0070C0"/>
                </a:solidFill>
              </a:rPr>
              <a:t>3- بقاء الصدق:ان لايكون تبديل الطرفين موجبا لكذب القضية الثانية</a:t>
            </a:r>
            <a:endParaRPr lang="en-US" sz="4000" b="1" dirty="0">
              <a:solidFill>
                <a:srgbClr val="0070C0"/>
              </a:solidFill>
            </a:endParaRPr>
          </a:p>
        </p:txBody>
      </p:sp>
    </p:spTree>
    <p:extLst>
      <p:ext uri="{BB962C8B-B14F-4D97-AF65-F5344CB8AC3E}">
        <p14:creationId xmlns:p14="http://schemas.microsoft.com/office/powerpoint/2010/main" val="862838385"/>
      </p:ext>
    </p:extLst>
  </p:cSld>
  <p:clrMapOvr>
    <a:masterClrMapping/>
  </p:clrMapOvr>
  <p:timing>
    <p:tnLst>
      <p:par>
        <p:cTn id="1" dur="indefinite" restart="never" nodeType="tmRoot"/>
      </p:par>
    </p:tnLst>
  </p:timing>
</p:sld>
</file>

<file path=ppt/slides/slide7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Title 1"/>
          <p:cNvSpPr txBox="1">
            <a:spLocks/>
          </p:cNvSpPr>
          <p:nvPr/>
        </p:nvSpPr>
        <p:spPr>
          <a:xfrm>
            <a:off x="3059832" y="1556792"/>
            <a:ext cx="2880000" cy="720000"/>
          </a:xfrm>
          <a:prstGeom prst="rect">
            <a:avLst/>
          </a:prstGeom>
          <a:ln>
            <a:solidFill>
              <a:schemeClr val="tx1"/>
            </a:solidFill>
          </a:ln>
        </p:spPr>
        <p:txBody>
          <a:bodyPr vert="horz" lIns="91440" tIns="45720" rIns="91440" bIns="45720" rtlCol="0" anchor="ctr">
            <a:normAutofit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solidFill>
                  <a:srgbClr val="002060"/>
                </a:solidFill>
              </a:rPr>
              <a:t>نتائج الاختلاف</a:t>
            </a:r>
            <a:endParaRPr lang="en-US" sz="4000" b="1" dirty="0">
              <a:solidFill>
                <a:srgbClr val="002060"/>
              </a:solidFill>
            </a:endParaRPr>
          </a:p>
        </p:txBody>
      </p:sp>
      <p:graphicFrame>
        <p:nvGraphicFramePr>
          <p:cNvPr id="2" name="Table 1"/>
          <p:cNvGraphicFramePr>
            <a:graphicFrameLocks noGrp="1"/>
          </p:cNvGraphicFramePr>
          <p:nvPr>
            <p:extLst>
              <p:ext uri="{D42A27DB-BD31-4B8C-83A1-F6EECF244321}">
                <p14:modId xmlns:p14="http://schemas.microsoft.com/office/powerpoint/2010/main" val="1287392746"/>
              </p:ext>
            </p:extLst>
          </p:nvPr>
        </p:nvGraphicFramePr>
        <p:xfrm>
          <a:off x="527559" y="1031294"/>
          <a:ext cx="7944545" cy="4846320"/>
        </p:xfrm>
        <a:graphic>
          <a:graphicData uri="http://schemas.openxmlformats.org/drawingml/2006/table">
            <a:tbl>
              <a:tblPr firstRow="1" bandRow="1">
                <a:tableStyleId>{5C22544A-7EE6-4342-B048-85BDC9FD1C3A}</a:tableStyleId>
              </a:tblPr>
              <a:tblGrid>
                <a:gridCol w="2664296"/>
                <a:gridCol w="2632068"/>
                <a:gridCol w="2648181"/>
              </a:tblGrid>
              <a:tr h="370840">
                <a:tc>
                  <a:txBody>
                    <a:bodyPr/>
                    <a:lstStyle/>
                    <a:p>
                      <a:pPr algn="ctr"/>
                      <a:r>
                        <a:rPr lang="ar-IQ" sz="6000" dirty="0" smtClean="0">
                          <a:solidFill>
                            <a:srgbClr val="FFFF00"/>
                          </a:solidFill>
                        </a:rPr>
                        <a:t>سالبة</a:t>
                      </a:r>
                      <a:endParaRPr lang="en-US" sz="6000" dirty="0">
                        <a:solidFill>
                          <a:srgbClr val="FFFF00"/>
                        </a:solidFill>
                      </a:endParaRPr>
                    </a:p>
                  </a:txBody>
                  <a:tcPr>
                    <a:solidFill>
                      <a:srgbClr val="00B0F0"/>
                    </a:solidFill>
                  </a:tcPr>
                </a:tc>
                <a:tc>
                  <a:txBody>
                    <a:bodyPr/>
                    <a:lstStyle/>
                    <a:p>
                      <a:pPr algn="ctr"/>
                      <a:r>
                        <a:rPr lang="ar-IQ" sz="6000" dirty="0" smtClean="0">
                          <a:solidFill>
                            <a:srgbClr val="FFFF00"/>
                          </a:solidFill>
                        </a:rPr>
                        <a:t>موجبة</a:t>
                      </a:r>
                      <a:endParaRPr lang="en-US" sz="6000" dirty="0">
                        <a:solidFill>
                          <a:srgbClr val="FFFF00"/>
                        </a:solidFill>
                      </a:endParaRPr>
                    </a:p>
                  </a:txBody>
                  <a:tcPr>
                    <a:solidFill>
                      <a:srgbClr val="00B0F0"/>
                    </a:solidFill>
                  </a:tcPr>
                </a:tc>
                <a:tc>
                  <a:txBody>
                    <a:bodyPr/>
                    <a:lstStyle/>
                    <a:p>
                      <a:pPr algn="ctr"/>
                      <a:r>
                        <a:rPr lang="ar-IQ" sz="6000" dirty="0" smtClean="0">
                          <a:solidFill>
                            <a:srgbClr val="FF0000"/>
                          </a:solidFill>
                        </a:rPr>
                        <a:t>القضية</a:t>
                      </a:r>
                      <a:endParaRPr lang="en-US" sz="6000" dirty="0">
                        <a:solidFill>
                          <a:srgbClr val="FF0000"/>
                        </a:solidFill>
                      </a:endParaRPr>
                    </a:p>
                  </a:txBody>
                  <a:tcPr>
                    <a:solidFill>
                      <a:srgbClr val="00B0F0"/>
                    </a:solidFill>
                  </a:tcPr>
                </a:tc>
              </a:tr>
              <a:tr h="370840">
                <a:tc>
                  <a:txBody>
                    <a:bodyPr/>
                    <a:lstStyle/>
                    <a:p>
                      <a:pPr algn="l"/>
                      <a:r>
                        <a:rPr lang="ar-IQ" sz="6000" b="1" dirty="0" smtClean="0">
                          <a:solidFill>
                            <a:schemeClr val="accent1">
                              <a:lumMod val="50000"/>
                            </a:schemeClr>
                          </a:solidFill>
                        </a:rPr>
                        <a:t>سالبة كلية</a:t>
                      </a:r>
                      <a:endParaRPr lang="en-US" sz="6000" b="1" dirty="0">
                        <a:solidFill>
                          <a:schemeClr val="accent1">
                            <a:lumMod val="50000"/>
                          </a:schemeClr>
                        </a:solidFill>
                      </a:endParaRPr>
                    </a:p>
                  </a:txBody>
                  <a:tcPr>
                    <a:solidFill>
                      <a:srgbClr val="00B0F0"/>
                    </a:solidFill>
                  </a:tcPr>
                </a:tc>
                <a:tc>
                  <a:txBody>
                    <a:bodyPr/>
                    <a:lstStyle/>
                    <a:p>
                      <a:pPr algn="r"/>
                      <a:r>
                        <a:rPr lang="ar-IQ" sz="6000" b="1" dirty="0" smtClean="0"/>
                        <a:t>موجبة كلية</a:t>
                      </a:r>
                      <a:endParaRPr lang="en-US" sz="6000" b="1" dirty="0"/>
                    </a:p>
                  </a:txBody>
                  <a:tcPr>
                    <a:solidFill>
                      <a:srgbClr val="00B0F0"/>
                    </a:solidFill>
                  </a:tcPr>
                </a:tc>
                <a:tc>
                  <a:txBody>
                    <a:bodyPr/>
                    <a:lstStyle/>
                    <a:p>
                      <a:pPr algn="ctr"/>
                      <a:r>
                        <a:rPr lang="ar-IQ" sz="6000" b="1" dirty="0" smtClean="0">
                          <a:solidFill>
                            <a:schemeClr val="accent3">
                              <a:lumMod val="75000"/>
                            </a:schemeClr>
                          </a:solidFill>
                        </a:rPr>
                        <a:t>كلية</a:t>
                      </a:r>
                      <a:endParaRPr lang="en-US" sz="6000" b="1" dirty="0">
                        <a:solidFill>
                          <a:schemeClr val="accent3">
                            <a:lumMod val="75000"/>
                          </a:schemeClr>
                        </a:solidFill>
                      </a:endParaRPr>
                    </a:p>
                  </a:txBody>
                  <a:tcPr>
                    <a:solidFill>
                      <a:srgbClr val="00B0F0"/>
                    </a:solidFill>
                  </a:tcPr>
                </a:tc>
              </a:tr>
              <a:tr h="370840">
                <a:tc>
                  <a:txBody>
                    <a:bodyPr/>
                    <a:lstStyle/>
                    <a:p>
                      <a:pPr algn="l"/>
                      <a:r>
                        <a:rPr lang="ar-IQ" sz="6000" b="1" dirty="0" smtClean="0"/>
                        <a:t>سالبة جزئية</a:t>
                      </a:r>
                      <a:endParaRPr lang="en-US" sz="6000" b="1" dirty="0"/>
                    </a:p>
                  </a:txBody>
                  <a:tcPr>
                    <a:solidFill>
                      <a:srgbClr val="00B0F0"/>
                    </a:solidFill>
                  </a:tcPr>
                </a:tc>
                <a:tc>
                  <a:txBody>
                    <a:bodyPr/>
                    <a:lstStyle/>
                    <a:p>
                      <a:pPr algn="r"/>
                      <a:r>
                        <a:rPr lang="ar-IQ" sz="6000" b="1" dirty="0" smtClean="0">
                          <a:solidFill>
                            <a:schemeClr val="accent1">
                              <a:lumMod val="50000"/>
                            </a:schemeClr>
                          </a:solidFill>
                        </a:rPr>
                        <a:t>موجبة جزئية</a:t>
                      </a:r>
                      <a:endParaRPr lang="en-US" sz="6000" b="1" dirty="0">
                        <a:solidFill>
                          <a:schemeClr val="accent1">
                            <a:lumMod val="50000"/>
                          </a:schemeClr>
                        </a:solidFill>
                      </a:endParaRPr>
                    </a:p>
                  </a:txBody>
                  <a:tcPr>
                    <a:solidFill>
                      <a:srgbClr val="00B0F0"/>
                    </a:solidFill>
                  </a:tcPr>
                </a:tc>
                <a:tc>
                  <a:txBody>
                    <a:bodyPr/>
                    <a:lstStyle/>
                    <a:p>
                      <a:pPr algn="ctr"/>
                      <a:r>
                        <a:rPr lang="ar-IQ" sz="6000" b="1" dirty="0" smtClean="0">
                          <a:solidFill>
                            <a:schemeClr val="accent3">
                              <a:lumMod val="75000"/>
                            </a:schemeClr>
                          </a:solidFill>
                        </a:rPr>
                        <a:t>جزئية</a:t>
                      </a:r>
                      <a:endParaRPr lang="en-US" sz="6000" b="1" dirty="0">
                        <a:solidFill>
                          <a:schemeClr val="accent3">
                            <a:lumMod val="75000"/>
                          </a:schemeClr>
                        </a:solidFill>
                      </a:endParaRPr>
                    </a:p>
                  </a:txBody>
                  <a:tcPr>
                    <a:solidFill>
                      <a:srgbClr val="00B0F0"/>
                    </a:solidFill>
                  </a:tcPr>
                </a:tc>
              </a:tr>
            </a:tbl>
          </a:graphicData>
        </a:graphic>
      </p:graphicFrame>
      <p:sp>
        <p:nvSpPr>
          <p:cNvPr id="3" name="TextBox 2"/>
          <p:cNvSpPr txBox="1"/>
          <p:nvPr/>
        </p:nvSpPr>
        <p:spPr>
          <a:xfrm>
            <a:off x="2339752" y="116632"/>
            <a:ext cx="4608512" cy="707886"/>
          </a:xfrm>
          <a:prstGeom prst="rect">
            <a:avLst/>
          </a:prstGeom>
          <a:noFill/>
        </p:spPr>
        <p:txBody>
          <a:bodyPr wrap="square" rtlCol="0">
            <a:spAutoFit/>
          </a:bodyPr>
          <a:lstStyle/>
          <a:p>
            <a:r>
              <a:rPr lang="ar-IQ" sz="4000" b="1" smtClean="0"/>
              <a:t>نتائج عكس النقيض</a:t>
            </a:r>
            <a:endParaRPr lang="en-US" sz="4000" b="1" dirty="0"/>
          </a:p>
        </p:txBody>
      </p:sp>
      <p:cxnSp>
        <p:nvCxnSpPr>
          <p:cNvPr id="5" name="Straight Arrow Connector 4"/>
          <p:cNvCxnSpPr/>
          <p:nvPr/>
        </p:nvCxnSpPr>
        <p:spPr>
          <a:xfrm>
            <a:off x="2267744" y="2924944"/>
            <a:ext cx="0" cy="2160240"/>
          </a:xfrm>
          <a:prstGeom prst="straightConnector1">
            <a:avLst/>
          </a:prstGeom>
          <a:ln w="25400">
            <a:solidFill>
              <a:srgbClr val="FF0000"/>
            </a:solidFill>
            <a:tailEnd type="arrow"/>
          </a:ln>
        </p:spPr>
        <p:style>
          <a:lnRef idx="1">
            <a:schemeClr val="accent1"/>
          </a:lnRef>
          <a:fillRef idx="0">
            <a:schemeClr val="accent1"/>
          </a:fillRef>
          <a:effectRef idx="0">
            <a:schemeClr val="accent1"/>
          </a:effectRef>
          <a:fontRef idx="minor">
            <a:schemeClr val="tx1"/>
          </a:fontRef>
        </p:style>
      </p:cxnSp>
      <p:sp>
        <p:nvSpPr>
          <p:cNvPr id="18" name="TextBox 17"/>
          <p:cNvSpPr txBox="1"/>
          <p:nvPr/>
        </p:nvSpPr>
        <p:spPr>
          <a:xfrm>
            <a:off x="1619672" y="6165304"/>
            <a:ext cx="5040560" cy="523220"/>
          </a:xfrm>
          <a:prstGeom prst="rect">
            <a:avLst/>
          </a:prstGeom>
          <a:noFill/>
          <a:ln>
            <a:solidFill>
              <a:schemeClr val="tx1"/>
            </a:solidFill>
          </a:ln>
        </p:spPr>
        <p:txBody>
          <a:bodyPr wrap="square" rtlCol="0">
            <a:spAutoFit/>
          </a:bodyPr>
          <a:lstStyle/>
          <a:p>
            <a:pPr algn="just" rtl="1"/>
            <a:r>
              <a:rPr lang="ar-IQ" sz="2800" dirty="0" smtClean="0"/>
              <a:t>    : تبقى نفسها           :لاعكس لها </a:t>
            </a:r>
            <a:endParaRPr lang="en-US" sz="2800" dirty="0"/>
          </a:p>
        </p:txBody>
      </p:sp>
      <p:sp>
        <p:nvSpPr>
          <p:cNvPr id="19" name="Isosceles Triangle 18"/>
          <p:cNvSpPr/>
          <p:nvPr/>
        </p:nvSpPr>
        <p:spPr>
          <a:xfrm>
            <a:off x="6300192" y="6237312"/>
            <a:ext cx="216024" cy="360040"/>
          </a:xfrm>
          <a:prstGeom prst="triangle">
            <a:avLst/>
          </a:prstGeom>
          <a:solidFill>
            <a:srgbClr val="FF0000"/>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22" name="Oval 21"/>
          <p:cNvSpPr/>
          <p:nvPr/>
        </p:nvSpPr>
        <p:spPr>
          <a:xfrm>
            <a:off x="3779912" y="6246894"/>
            <a:ext cx="421625" cy="360040"/>
          </a:xfrm>
          <a:prstGeom prst="ellipse">
            <a:avLst/>
          </a:prstGeom>
          <a:solidFill>
            <a:schemeClr val="accent3">
              <a:lumMod val="60000"/>
              <a:lumOff val="40000"/>
            </a:schemeClr>
          </a:solid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pic>
        <p:nvPicPr>
          <p:cNvPr id="1026" name="Picture 2"/>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3635896" y="3055938"/>
            <a:ext cx="457200" cy="7445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1027"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707904" y="5205065"/>
            <a:ext cx="444500" cy="38417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1028" name="Picture 4"/>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2483768" y="4916711"/>
            <a:ext cx="457200" cy="74453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823340911"/>
      </p:ext>
    </p:extLst>
  </p:cSld>
  <p:clrMapOvr>
    <a:masterClrMapping/>
  </p:clrMapOvr>
  <p:timing>
    <p:tnLst>
      <p:par>
        <p:cTn id="1" dur="indefinite" restart="never" nodeType="tmRoot"/>
      </p:par>
    </p:tnLst>
  </p:timing>
</p:sld>
</file>

<file path=ppt/slides/slide7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547664" y="1052736"/>
            <a:ext cx="6264696" cy="1282154"/>
          </a:xfrm>
          <a:ln>
            <a:solidFill>
              <a:schemeClr val="tx1"/>
            </a:solidFill>
          </a:ln>
        </p:spPr>
        <p:txBody>
          <a:bodyPr>
            <a:normAutofit fontScale="90000"/>
          </a:bodyPr>
          <a:lstStyle/>
          <a:p>
            <a:pPr rtl="1"/>
            <a:r>
              <a:rPr lang="ar-IQ" b="1" dirty="0" smtClean="0">
                <a:solidFill>
                  <a:srgbClr val="7030A0"/>
                </a:solidFill>
              </a:rPr>
              <a:t>خطوات الاستدلال غير المباشر باستخدام طريقة عكس النقيض</a:t>
            </a:r>
            <a:endParaRPr lang="en-US" sz="3600" dirty="0">
              <a:solidFill>
                <a:srgbClr val="7030A0"/>
              </a:solidFill>
            </a:endParaRPr>
          </a:p>
        </p:txBody>
      </p:sp>
      <p:sp>
        <p:nvSpPr>
          <p:cNvPr id="3" name="TextBox 2"/>
          <p:cNvSpPr txBox="1"/>
          <p:nvPr/>
        </p:nvSpPr>
        <p:spPr>
          <a:xfrm>
            <a:off x="107504" y="3429000"/>
            <a:ext cx="8856984" cy="1938992"/>
          </a:xfrm>
          <a:prstGeom prst="rect">
            <a:avLst/>
          </a:prstGeom>
          <a:noFill/>
        </p:spPr>
        <p:txBody>
          <a:bodyPr wrap="square" rtlCol="0">
            <a:spAutoFit/>
          </a:bodyPr>
          <a:lstStyle/>
          <a:p>
            <a:pPr algn="r" rtl="1"/>
            <a:r>
              <a:rPr lang="ar-IQ" sz="4000" dirty="0" smtClean="0"/>
              <a:t>ان عملية الاستدلال في طريقة عكس النقيض تماثل خطوات الاستدلال في طريقة العكس المستوي مع مراعاة الفروق بين الطريقتين</a:t>
            </a:r>
          </a:p>
        </p:txBody>
      </p:sp>
    </p:spTree>
    <p:extLst>
      <p:ext uri="{BB962C8B-B14F-4D97-AF65-F5344CB8AC3E}">
        <p14:creationId xmlns:p14="http://schemas.microsoft.com/office/powerpoint/2010/main" val="1851677243"/>
      </p:ext>
    </p:extLst>
  </p:cSld>
  <p:clrMapOvr>
    <a:masterClrMapping/>
  </p:clrMapOvr>
  <p:timing>
    <p:tnLst>
      <p:par>
        <p:cTn id="1" dur="indefinite" restart="never" nodeType="tmRoot"/>
      </p:par>
    </p:tnLst>
  </p:timing>
</p:sld>
</file>

<file path=ppt/slides/slide7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1835696" y="116632"/>
            <a:ext cx="6408712" cy="1282154"/>
          </a:xfrm>
          <a:ln>
            <a:solidFill>
              <a:schemeClr val="tx1"/>
            </a:solidFill>
          </a:ln>
        </p:spPr>
        <p:txBody>
          <a:bodyPr>
            <a:normAutofit fontScale="90000"/>
          </a:bodyPr>
          <a:lstStyle/>
          <a:p>
            <a:pPr rtl="1"/>
            <a:r>
              <a:rPr lang="ar-IQ" b="1" dirty="0" smtClean="0"/>
              <a:t>النوع الرابع من انواع التلازم بين قضيتين</a:t>
            </a:r>
            <a:endParaRPr lang="en-US" sz="3600" dirty="0"/>
          </a:p>
        </p:txBody>
      </p:sp>
      <p:sp>
        <p:nvSpPr>
          <p:cNvPr id="5" name="Title 1"/>
          <p:cNvSpPr txBox="1">
            <a:spLocks/>
          </p:cNvSpPr>
          <p:nvPr/>
        </p:nvSpPr>
        <p:spPr>
          <a:xfrm>
            <a:off x="1259632" y="1700808"/>
            <a:ext cx="7128792" cy="1138138"/>
          </a:xfrm>
          <a:prstGeom prst="rect">
            <a:avLst/>
          </a:prstGeom>
          <a:ln>
            <a:no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7030A0"/>
                </a:solidFill>
              </a:rPr>
              <a:t>لزوم كذب القضية الثانية (المطلوب) لكذب القضية الاولى(المبرهن عليها)</a:t>
            </a:r>
            <a:endParaRPr lang="en-US" sz="4000" dirty="0">
              <a:solidFill>
                <a:srgbClr val="7030A0"/>
              </a:solidFill>
            </a:endParaRPr>
          </a:p>
        </p:txBody>
      </p:sp>
      <p:sp>
        <p:nvSpPr>
          <p:cNvPr id="8" name="Title 1"/>
          <p:cNvSpPr txBox="1">
            <a:spLocks/>
          </p:cNvSpPr>
          <p:nvPr/>
        </p:nvSpPr>
        <p:spPr>
          <a:xfrm>
            <a:off x="611560" y="3429000"/>
            <a:ext cx="8136904" cy="2808312"/>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C00000"/>
                </a:solidFill>
              </a:rPr>
              <a:t>يستخدم هذا النوع من التلازم في طريقتي العكس المستوي وعكس النقيض مع تطبيق قاعدة العكس</a:t>
            </a:r>
          </a:p>
          <a:p>
            <a:pPr rtl="1"/>
            <a:r>
              <a:rPr lang="ar-IQ" sz="4000" b="1" dirty="0" smtClean="0">
                <a:solidFill>
                  <a:srgbClr val="FF0000"/>
                </a:solidFill>
              </a:rPr>
              <a:t>(اذا كذب العكس كذب الاصل)</a:t>
            </a:r>
            <a:endParaRPr lang="en-US" sz="4000" dirty="0">
              <a:solidFill>
                <a:srgbClr val="FF0000"/>
              </a:solidFill>
            </a:endParaRPr>
          </a:p>
        </p:txBody>
      </p:sp>
    </p:spTree>
    <p:extLst>
      <p:ext uri="{BB962C8B-B14F-4D97-AF65-F5344CB8AC3E}">
        <p14:creationId xmlns:p14="http://schemas.microsoft.com/office/powerpoint/2010/main" val="9721659"/>
      </p:ext>
    </p:extLst>
  </p:cSld>
  <p:clrMapOvr>
    <a:masterClrMapping/>
  </p:clrMapOvr>
  <p:timing>
    <p:tnLst>
      <p:par>
        <p:cTn id="1" dur="indefinite" restart="never" nodeType="tmRoot"/>
      </p:par>
    </p:tnLst>
  </p:timing>
</p:sld>
</file>

<file path=ppt/slides/slide7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457200" y="274638"/>
            <a:ext cx="8229600" cy="3730426"/>
          </a:xfrm>
        </p:spPr>
        <p:txBody>
          <a:bodyPr>
            <a:normAutofit fontScale="90000"/>
          </a:bodyPr>
          <a:lstStyle/>
          <a:p>
            <a:pPr rtl="1"/>
            <a:r>
              <a:rPr lang="ar-IQ" sz="6000" b="1" dirty="0" smtClean="0">
                <a:solidFill>
                  <a:srgbClr val="0070C0"/>
                </a:solidFill>
              </a:rPr>
              <a:t/>
            </a:r>
            <a:br>
              <a:rPr lang="ar-IQ" sz="6000" b="1" dirty="0" smtClean="0">
                <a:solidFill>
                  <a:srgbClr val="0070C0"/>
                </a:solidFill>
              </a:rPr>
            </a:br>
            <a:r>
              <a:rPr lang="ar-IQ" sz="6000" b="1" dirty="0" smtClean="0">
                <a:solidFill>
                  <a:srgbClr val="0070C0"/>
                </a:solidFill>
              </a:rPr>
              <a:t>شكرا لاصغائكم</a:t>
            </a:r>
            <a:br>
              <a:rPr lang="ar-IQ" sz="6000" b="1" dirty="0" smtClean="0">
                <a:solidFill>
                  <a:srgbClr val="0070C0"/>
                </a:solidFill>
              </a:rPr>
            </a:br>
            <a:r>
              <a:rPr lang="ar-IQ" sz="6000" b="1" dirty="0" smtClean="0">
                <a:solidFill>
                  <a:srgbClr val="0070C0"/>
                </a:solidFill>
              </a:rPr>
              <a:t/>
            </a:r>
            <a:br>
              <a:rPr lang="ar-IQ" sz="6000" b="1" dirty="0" smtClean="0">
                <a:solidFill>
                  <a:srgbClr val="0070C0"/>
                </a:solidFill>
              </a:rPr>
            </a:br>
            <a:r>
              <a:rPr lang="ar-IQ" sz="6000" b="1" dirty="0" smtClean="0">
                <a:solidFill>
                  <a:srgbClr val="0070C0"/>
                </a:solidFill>
              </a:rPr>
              <a:t>والسلام عليكم ورحمة الله وبركاته</a:t>
            </a:r>
            <a:endParaRPr lang="en-US" sz="6000" b="1" dirty="0">
              <a:solidFill>
                <a:srgbClr val="0070C0"/>
              </a:solidFill>
            </a:endParaRPr>
          </a:p>
        </p:txBody>
      </p:sp>
    </p:spTree>
    <p:extLst>
      <p:ext uri="{BB962C8B-B14F-4D97-AF65-F5344CB8AC3E}">
        <p14:creationId xmlns:p14="http://schemas.microsoft.com/office/powerpoint/2010/main" val="496019530"/>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36313" y="332656"/>
            <a:ext cx="4474840" cy="1426170"/>
          </a:xfrm>
          <a:ln>
            <a:solidFill>
              <a:schemeClr val="tx1"/>
            </a:solidFill>
          </a:ln>
        </p:spPr>
        <p:txBody>
          <a:bodyPr>
            <a:normAutofit/>
          </a:bodyPr>
          <a:lstStyle/>
          <a:p>
            <a:pPr rtl="1"/>
            <a:r>
              <a:rPr lang="ar-IQ" b="1" dirty="0">
                <a:solidFill>
                  <a:srgbClr val="FF0000"/>
                </a:solidFill>
              </a:rPr>
              <a:t>اقسام </a:t>
            </a:r>
            <a:r>
              <a:rPr lang="ar-IQ" b="1" dirty="0" smtClean="0">
                <a:solidFill>
                  <a:srgbClr val="FF0000"/>
                </a:solidFill>
              </a:rPr>
              <a:t>التصديق</a:t>
            </a:r>
            <a:endParaRPr lang="en-US" sz="8000" b="1" dirty="0">
              <a:solidFill>
                <a:srgbClr val="FF0000"/>
              </a:solidFill>
            </a:endParaRPr>
          </a:p>
        </p:txBody>
      </p:sp>
      <p:sp>
        <p:nvSpPr>
          <p:cNvPr id="5" name="Title 1"/>
          <p:cNvSpPr txBox="1">
            <a:spLocks/>
          </p:cNvSpPr>
          <p:nvPr/>
        </p:nvSpPr>
        <p:spPr>
          <a:xfrm>
            <a:off x="467544" y="2309377"/>
            <a:ext cx="3600000" cy="4431991"/>
          </a:xfrm>
          <a:prstGeom prst="rect">
            <a:avLst/>
          </a:prstGeom>
          <a:ln>
            <a:solidFill>
              <a:schemeClr val="tx1"/>
            </a:solid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00B050"/>
                </a:solidFill>
              </a:rPr>
              <a:t>التصديق النظري:هو </a:t>
            </a:r>
            <a:r>
              <a:rPr lang="ar-IQ" b="1" dirty="0" smtClean="0"/>
              <a:t>تصديق غير البديهي الذي يتطلب تفكيرا</a:t>
            </a:r>
          </a:p>
          <a:p>
            <a:pPr rtl="1"/>
            <a:endParaRPr lang="ar-IQ" b="1" dirty="0" smtClean="0"/>
          </a:p>
          <a:p>
            <a:pPr rtl="1"/>
            <a:r>
              <a:rPr lang="ar-IQ" sz="3600" b="1" dirty="0" smtClean="0">
                <a:solidFill>
                  <a:srgbClr val="7030A0"/>
                </a:solidFill>
              </a:rPr>
              <a:t>مثل</a:t>
            </a:r>
            <a:r>
              <a:rPr lang="ar-IQ" sz="3600" b="1" dirty="0" smtClean="0">
                <a:solidFill>
                  <a:srgbClr val="FF0000"/>
                </a:solidFill>
              </a:rPr>
              <a:t> </a:t>
            </a:r>
          </a:p>
          <a:p>
            <a:pPr rtl="1"/>
            <a:r>
              <a:rPr lang="ar-IQ" sz="3600" b="1" dirty="0" smtClean="0">
                <a:solidFill>
                  <a:srgbClr val="C00000"/>
                </a:solidFill>
              </a:rPr>
              <a:t>التصديق بان.....</a:t>
            </a:r>
          </a:p>
          <a:p>
            <a:pPr rtl="1"/>
            <a:r>
              <a:rPr lang="ar-IQ" sz="3600" b="1" dirty="0" smtClean="0">
                <a:solidFill>
                  <a:srgbClr val="C00000"/>
                </a:solidFill>
              </a:rPr>
              <a:t>الارض متحركة </a:t>
            </a:r>
          </a:p>
          <a:p>
            <a:pPr rtl="1"/>
            <a:r>
              <a:rPr lang="ar-IQ" sz="3600" b="1" dirty="0" smtClean="0">
                <a:solidFill>
                  <a:srgbClr val="C00000"/>
                </a:solidFill>
              </a:rPr>
              <a:t>وان زوايا المثلث تساوي زاويتين قائمتين</a:t>
            </a:r>
          </a:p>
          <a:p>
            <a:pPr rtl="1"/>
            <a:endParaRPr lang="en-US" sz="3600" dirty="0">
              <a:solidFill>
                <a:srgbClr val="C00000"/>
              </a:solidFill>
            </a:endParaRPr>
          </a:p>
        </p:txBody>
      </p:sp>
      <p:sp>
        <p:nvSpPr>
          <p:cNvPr id="6" name="Title 1"/>
          <p:cNvSpPr txBox="1">
            <a:spLocks/>
          </p:cNvSpPr>
          <p:nvPr/>
        </p:nvSpPr>
        <p:spPr>
          <a:xfrm>
            <a:off x="4770685" y="2315018"/>
            <a:ext cx="3600000" cy="4426350"/>
          </a:xfrm>
          <a:prstGeom prst="rect">
            <a:avLst/>
          </a:prstGeom>
          <a:ln>
            <a:solidFill>
              <a:schemeClr val="tx1"/>
            </a:solidFill>
          </a:ln>
        </p:spPr>
        <p:txBody>
          <a:bodyPr vert="horz" lIns="91440" tIns="45720" rIns="91440" bIns="45720" rtlCol="0" anchor="ctr">
            <a:normAutofit fontScale="92500" lnSpcReduction="1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rtl="1"/>
            <a:r>
              <a:rPr lang="ar-IQ" b="1" dirty="0" smtClean="0">
                <a:solidFill>
                  <a:srgbClr val="00B050"/>
                </a:solidFill>
              </a:rPr>
              <a:t>التصديق الضروري: </a:t>
            </a:r>
            <a:r>
              <a:rPr lang="ar-IQ" b="1" dirty="0" smtClean="0"/>
              <a:t>هو تصديق البديهي الذي لايتطلب تفكيرا</a:t>
            </a:r>
          </a:p>
          <a:p>
            <a:pPr rtl="1"/>
            <a:endParaRPr lang="ar-IQ" b="1" dirty="0" smtClean="0"/>
          </a:p>
          <a:p>
            <a:pPr rtl="1"/>
            <a:r>
              <a:rPr lang="ar-IQ" sz="3600" b="1" dirty="0" smtClean="0">
                <a:solidFill>
                  <a:srgbClr val="7030A0"/>
                </a:solidFill>
              </a:rPr>
              <a:t>مثل</a:t>
            </a:r>
          </a:p>
          <a:p>
            <a:pPr rtl="1"/>
            <a:endParaRPr lang="ar-IQ" sz="3600" b="1" dirty="0" smtClean="0">
              <a:solidFill>
                <a:srgbClr val="FF0000"/>
              </a:solidFill>
            </a:endParaRPr>
          </a:p>
          <a:p>
            <a:pPr rtl="1"/>
            <a:r>
              <a:rPr lang="ar-IQ" sz="3600" b="1" dirty="0" smtClean="0">
                <a:solidFill>
                  <a:srgbClr val="C00000"/>
                </a:solidFill>
              </a:rPr>
              <a:t>التصديق بان ..... </a:t>
            </a:r>
          </a:p>
          <a:p>
            <a:pPr rtl="1"/>
            <a:r>
              <a:rPr lang="ar-IQ" sz="3600" b="1" dirty="0" smtClean="0">
                <a:solidFill>
                  <a:srgbClr val="C00000"/>
                </a:solidFill>
              </a:rPr>
              <a:t>كل انسان يتنفس</a:t>
            </a:r>
            <a:endParaRPr lang="en-US" sz="3600" dirty="0">
              <a:solidFill>
                <a:srgbClr val="C00000"/>
              </a:solidFill>
            </a:endParaRPr>
          </a:p>
        </p:txBody>
      </p:sp>
      <p:cxnSp>
        <p:nvCxnSpPr>
          <p:cNvPr id="7" name="Straight Arrow Connector 6"/>
          <p:cNvCxnSpPr>
            <a:stCxn id="2" idx="2"/>
            <a:endCxn id="5" idx="0"/>
          </p:cNvCxnSpPr>
          <p:nvPr/>
        </p:nvCxnSpPr>
        <p:spPr>
          <a:xfrm flipH="1">
            <a:off x="2267544" y="1758826"/>
            <a:ext cx="2206189" cy="550551"/>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cxnSp>
        <p:nvCxnSpPr>
          <p:cNvPr id="9" name="Straight Arrow Connector 8"/>
          <p:cNvCxnSpPr>
            <a:stCxn id="2" idx="2"/>
            <a:endCxn id="6" idx="0"/>
          </p:cNvCxnSpPr>
          <p:nvPr/>
        </p:nvCxnSpPr>
        <p:spPr>
          <a:xfrm>
            <a:off x="4473733" y="1758826"/>
            <a:ext cx="2096952" cy="556192"/>
          </a:xfrm>
          <a:prstGeom prst="straightConnector1">
            <a:avLst/>
          </a:prstGeom>
          <a:ln>
            <a:solidFill>
              <a:schemeClr val="tx1"/>
            </a:solidFill>
            <a:tailEnd type="arrow"/>
          </a:ln>
        </p:spPr>
        <p:style>
          <a:lnRef idx="1">
            <a:schemeClr val="accent1"/>
          </a:lnRef>
          <a:fillRef idx="0">
            <a:schemeClr val="accent1"/>
          </a:fillRef>
          <a:effectRef idx="0">
            <a:schemeClr val="accent1"/>
          </a:effectRef>
          <a:fontRef idx="minor">
            <a:schemeClr val="tx1"/>
          </a:fontRef>
        </p:style>
      </p:cxnSp>
    </p:spTree>
    <p:extLst>
      <p:ext uri="{BB962C8B-B14F-4D97-AF65-F5344CB8AC3E}">
        <p14:creationId xmlns:p14="http://schemas.microsoft.com/office/powerpoint/2010/main" val="1051002862"/>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 name="Title 1"/>
          <p:cNvSpPr txBox="1">
            <a:spLocks/>
          </p:cNvSpPr>
          <p:nvPr/>
        </p:nvSpPr>
        <p:spPr>
          <a:xfrm>
            <a:off x="971600" y="116632"/>
            <a:ext cx="7560840" cy="792088"/>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b="1" dirty="0" smtClean="0"/>
              <a:t>الدلالة</a:t>
            </a:r>
          </a:p>
        </p:txBody>
      </p:sp>
      <p:sp>
        <p:nvSpPr>
          <p:cNvPr id="8" name="Title 1"/>
          <p:cNvSpPr txBox="1">
            <a:spLocks/>
          </p:cNvSpPr>
          <p:nvPr/>
        </p:nvSpPr>
        <p:spPr>
          <a:xfrm>
            <a:off x="129228" y="2420888"/>
            <a:ext cx="8813536" cy="3744416"/>
          </a:xfrm>
          <a:prstGeom prst="rect">
            <a:avLst/>
          </a:prstGeom>
          <a:ln>
            <a:solidFill>
              <a:schemeClr val="tx1"/>
            </a:solidFill>
          </a:ln>
        </p:spPr>
        <p:txBody>
          <a:bodyPr vert="horz" lIns="91440" tIns="45720" rIns="91440" bIns="45720" rtlCol="0" anchor="ctr">
            <a:normAutofit fontScale="92500" lnSpcReduction="20000"/>
          </a:bodyPr>
          <a:lstStyle>
            <a:lvl1pPr algn="ctr" defTabSz="914400" rtl="0" eaLnBrk="1" latinLnBrk="0" hangingPunct="1">
              <a:spcBef>
                <a:spcPct val="0"/>
              </a:spcBef>
              <a:buNone/>
              <a:defRPr sz="4400" kern="1200">
                <a:solidFill>
                  <a:schemeClr val="tx1"/>
                </a:solidFill>
                <a:latin typeface="+mj-lt"/>
                <a:ea typeface="+mj-ea"/>
                <a:cs typeface="+mj-cs"/>
              </a:defRPr>
            </a:lvl1pPr>
          </a:lstStyle>
          <a:p>
            <a:pPr algn="r" rtl="1"/>
            <a:r>
              <a:rPr lang="ar-IQ" sz="4000" b="1" dirty="0" smtClean="0">
                <a:solidFill>
                  <a:srgbClr val="FF0000"/>
                </a:solidFill>
              </a:rPr>
              <a:t>مثال/</a:t>
            </a:r>
            <a:r>
              <a:rPr lang="ar-IQ" sz="4000" b="1" dirty="0" smtClean="0">
                <a:solidFill>
                  <a:srgbClr val="7030A0"/>
                </a:solidFill>
              </a:rPr>
              <a:t> عند سماع صوت الجرس ينتقل الذهن الى وجود شخص على باب الدارقد ضغط على الزر ،وهذا يعني وجود ملازمة بين صوت الجرس والضغط على الزر</a:t>
            </a:r>
          </a:p>
          <a:p>
            <a:pPr algn="r" rtl="1"/>
            <a:endParaRPr lang="ar-IQ" sz="4000" b="1" dirty="0" smtClean="0">
              <a:solidFill>
                <a:srgbClr val="7030A0"/>
              </a:solidFill>
            </a:endParaRPr>
          </a:p>
          <a:p>
            <a:pPr algn="r" rtl="1"/>
            <a:r>
              <a:rPr lang="ar-IQ" sz="4000" b="1" dirty="0" smtClean="0">
                <a:solidFill>
                  <a:srgbClr val="FF0000"/>
                </a:solidFill>
              </a:rPr>
              <a:t>الدال</a:t>
            </a:r>
            <a:r>
              <a:rPr lang="ar-IQ" sz="4000" b="1" dirty="0" smtClean="0">
                <a:solidFill>
                  <a:srgbClr val="7030A0"/>
                </a:solidFill>
              </a:rPr>
              <a:t>------صوت الجرس</a:t>
            </a:r>
          </a:p>
          <a:p>
            <a:pPr algn="r" rtl="1"/>
            <a:r>
              <a:rPr lang="ar-IQ" sz="4000" b="1" dirty="0" smtClean="0">
                <a:solidFill>
                  <a:srgbClr val="FF0000"/>
                </a:solidFill>
              </a:rPr>
              <a:t>المدلول عليه</a:t>
            </a:r>
            <a:r>
              <a:rPr lang="ar-IQ" sz="4000" b="1" dirty="0" smtClean="0">
                <a:solidFill>
                  <a:srgbClr val="7030A0"/>
                </a:solidFill>
              </a:rPr>
              <a:t>------وجود شخص على الباب</a:t>
            </a:r>
          </a:p>
          <a:p>
            <a:pPr algn="r" rtl="1"/>
            <a:r>
              <a:rPr lang="ar-IQ" sz="4000" b="1" dirty="0" smtClean="0">
                <a:solidFill>
                  <a:srgbClr val="FF0000"/>
                </a:solidFill>
              </a:rPr>
              <a:t>الدلالة</a:t>
            </a:r>
            <a:r>
              <a:rPr lang="ar-IQ" sz="4000" b="1" dirty="0" smtClean="0">
                <a:solidFill>
                  <a:srgbClr val="7030A0"/>
                </a:solidFill>
              </a:rPr>
              <a:t>------ايجاب الادراك بوجود شخص على الباب لادراك صوت الجرس</a:t>
            </a:r>
            <a:endParaRPr lang="en-US" sz="4000" b="1" dirty="0">
              <a:solidFill>
                <a:srgbClr val="7030A0"/>
              </a:solidFill>
            </a:endParaRPr>
          </a:p>
        </p:txBody>
      </p:sp>
      <p:sp>
        <p:nvSpPr>
          <p:cNvPr id="11" name="Title 1"/>
          <p:cNvSpPr txBox="1">
            <a:spLocks/>
          </p:cNvSpPr>
          <p:nvPr/>
        </p:nvSpPr>
        <p:spPr>
          <a:xfrm>
            <a:off x="179512" y="1157967"/>
            <a:ext cx="8712968" cy="1080120"/>
          </a:xfrm>
          <a:prstGeom prst="rect">
            <a:avLst/>
          </a:prstGeom>
          <a:ln>
            <a:solidFill>
              <a:schemeClr val="tx1"/>
            </a:solidFill>
          </a:ln>
        </p:spPr>
        <p:txBody>
          <a:bodyPr vert="horz" lIns="91440" tIns="45720" rIns="91440" bIns="45720" rtlCol="0" anchor="ctr">
            <a:normAutofit/>
          </a:bodyPr>
          <a:lstStyle>
            <a:lvl1pPr algn="ctr" defTabSz="914400" rtl="0" eaLnBrk="1" latinLnBrk="0" hangingPunct="1">
              <a:spcBef>
                <a:spcPct val="0"/>
              </a:spcBef>
              <a:buNone/>
              <a:defRPr sz="4400" kern="1200">
                <a:solidFill>
                  <a:schemeClr val="tx1"/>
                </a:solidFill>
                <a:latin typeface="+mj-lt"/>
                <a:ea typeface="+mj-ea"/>
                <a:cs typeface="+mj-cs"/>
              </a:defRPr>
            </a:lvl1pPr>
          </a:lstStyle>
          <a:p>
            <a:r>
              <a:rPr lang="ar-IQ" sz="3500" b="1" dirty="0" smtClean="0">
                <a:solidFill>
                  <a:srgbClr val="002060"/>
                </a:solidFill>
              </a:rPr>
              <a:t>تعريف:هي مايوجب ادراك شئ بسبب ادراك شئ ملازم له</a:t>
            </a:r>
            <a:endParaRPr lang="en-US" sz="4600" b="1" dirty="0">
              <a:solidFill>
                <a:srgbClr val="FF0000"/>
              </a:solidFill>
            </a:endParaRPr>
          </a:p>
        </p:txBody>
      </p:sp>
    </p:spTree>
    <p:extLst>
      <p:ext uri="{BB962C8B-B14F-4D97-AF65-F5344CB8AC3E}">
        <p14:creationId xmlns:p14="http://schemas.microsoft.com/office/powerpoint/2010/main" val="26839418"/>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Austin">
      <a:dk1>
        <a:sysClr val="windowText" lastClr="000000"/>
      </a:dk1>
      <a:lt1>
        <a:sysClr val="window" lastClr="FFFFFF"/>
      </a:lt1>
      <a:dk2>
        <a:srgbClr val="3E3D2D"/>
      </a:dk2>
      <a:lt2>
        <a:srgbClr val="CAF278"/>
      </a:lt2>
      <a:accent1>
        <a:srgbClr val="94C600"/>
      </a:accent1>
      <a:accent2>
        <a:srgbClr val="71685A"/>
      </a:accent2>
      <a:accent3>
        <a:srgbClr val="FF6700"/>
      </a:accent3>
      <a:accent4>
        <a:srgbClr val="909465"/>
      </a:accent4>
      <a:accent5>
        <a:srgbClr val="956B43"/>
      </a:accent5>
      <a:accent6>
        <a:srgbClr val="FEA022"/>
      </a:accent6>
      <a:hlink>
        <a:srgbClr val="E68200"/>
      </a:hlink>
      <a:folHlink>
        <a:srgbClr val="FFA94A"/>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txDef>
      <a:spPr>
        <a:ln>
          <a:solidFill>
            <a:schemeClr val="tx1"/>
          </a:solidFill>
        </a:ln>
        <a:effectLst>
          <a:outerShdw sx="1000" sy="1000" algn="ctr" rotWithShape="0">
            <a:srgbClr val="00B0F0"/>
          </a:outerShdw>
        </a:effectLst>
      </a:spPr>
      <a:bodyPr vert="horz" lIns="91440" tIns="45720" rIns="91440" bIns="45720" rtlCol="0" anchor="ctr">
        <a:normAutofit/>
      </a:bodyPr>
      <a:lstStyle>
        <a:defPPr rtl="1">
          <a:defRPr sz="3200" dirty="0" smtClean="0">
            <a:solidFill>
              <a:srgbClr val="FF0000"/>
            </a:solidFill>
          </a:defRPr>
        </a:defPPr>
      </a:lstStyle>
    </a:tx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1975</TotalTime>
  <Words>3974</Words>
  <Application>Microsoft Office PowerPoint</Application>
  <PresentationFormat>عرض على الشاشة (3:4)‏</PresentationFormat>
  <Paragraphs>725</Paragraphs>
  <Slides>75</Slides>
  <Notes>37</Notes>
  <HiddenSlides>0</HiddenSlides>
  <MMClips>0</MMClips>
  <ScaleCrop>false</ScaleCrop>
  <HeadingPairs>
    <vt:vector size="4" baseType="variant">
      <vt:variant>
        <vt:lpstr>نسق</vt:lpstr>
      </vt:variant>
      <vt:variant>
        <vt:i4>1</vt:i4>
      </vt:variant>
      <vt:variant>
        <vt:lpstr>عناوين الشرائح</vt:lpstr>
      </vt:variant>
      <vt:variant>
        <vt:i4>75</vt:i4>
      </vt:variant>
    </vt:vector>
  </HeadingPairs>
  <TitlesOfParts>
    <vt:vector size="76" baseType="lpstr">
      <vt:lpstr>Office Theme</vt:lpstr>
      <vt:lpstr>خلاصة المنطق</vt:lpstr>
      <vt:lpstr>عرض تقديمي في PowerPoint</vt:lpstr>
      <vt:lpstr>عرض تقديمي في PowerPoint</vt:lpstr>
      <vt:lpstr>عرض تقديمي في PowerPoint</vt:lpstr>
      <vt:lpstr>عرض تقديمي في PowerPoint</vt:lpstr>
      <vt:lpstr>عرض تقديمي في PowerPoint</vt:lpstr>
      <vt:lpstr>اقسام التصور</vt:lpstr>
      <vt:lpstr>اقسام التصديق</vt:lpstr>
      <vt:lpstr>عرض تقديمي في PowerPoint</vt:lpstr>
      <vt:lpstr>عرض تقديمي في PowerPoint</vt:lpstr>
      <vt:lpstr>عرض تقديمي في PowerPoint</vt:lpstr>
      <vt:lpstr>عرض تقديمي في PowerPoint</vt:lpstr>
      <vt:lpstr>عرض تقديمي في PowerPoint</vt:lpstr>
      <vt:lpstr>عرض تقديمي في PowerPoint</vt:lpstr>
      <vt:lpstr>اقسام اللفظ المركب التام</vt:lpstr>
      <vt:lpstr>انواع المعنى </vt:lpstr>
      <vt:lpstr>مثال:النار المحرقة  ( صورتها في الذهن هي مفهوم اما في الخارج فهي مصداق</vt:lpstr>
      <vt:lpstr>العلاقة بين المفهوم والمصداق ان العلاقة بين المفهوم والمصداق هي علاقة انطباق المفهوم على مصداقه</vt:lpstr>
      <vt:lpstr>انواع المفهوم</vt:lpstr>
      <vt:lpstr>عرض تقديمي في PowerPoint</vt:lpstr>
      <vt:lpstr>اقسام المفهوم الكلي</vt:lpstr>
      <vt:lpstr>النسب الاربع ويراد بها النسبة بين الكليين في مجال انطباق كل واحد منهما على مصاديق اخر</vt:lpstr>
      <vt:lpstr>اولا:التساوي: وتقع هذه النسبة بين الكليين اللذين ينطبق كل واحد منهما على جميع مصاديق الاخر</vt:lpstr>
      <vt:lpstr>ثانيا:التباين: وتقع هذه النسبة بين الكليين اللذين لاينطبق كل واحد منهما على شئ من مصاديق الاخر</vt:lpstr>
      <vt:lpstr>ثالثا:العموم والخصوص مطلقا: وتقع هذه النسبة بين الكليين اللذين ينطبق احدهما على جميع مصاديق الاخر،وينطبق الاخر على بعض مصاديقه</vt:lpstr>
      <vt:lpstr>رابعا:العموم والخصوص من وجه (اي من جانب): وتقع هذه النسبة بين الكليين اللذين ينطبق كل واحد منهما على بعض مصاديق الاخر،ويفترق كل منهما في الانطباق على مصاديق اخرى</vt:lpstr>
      <vt:lpstr>عرض تقديمي في PowerPoint</vt:lpstr>
      <vt:lpstr>عرض تقديمي في PowerPoint</vt:lpstr>
      <vt:lpstr>عرض تقديمي في PowerPoint</vt:lpstr>
      <vt:lpstr>عرض تقديمي في PowerPoint</vt:lpstr>
      <vt:lpstr>---الجنس--- هو الجزء العام لحقيقة النوع</vt:lpstr>
      <vt:lpstr>---الفصل--- هو الجزء الخاص لحقيقة النوع</vt:lpstr>
      <vt:lpstr>عرض تقديمي في PowerPoint</vt:lpstr>
      <vt:lpstr>عرض تقديمي في PowerPoint</vt:lpstr>
      <vt:lpstr>عرض تقديمي في PowerPoint</vt:lpstr>
      <vt:lpstr>عرض تقديمي في PowerPoint</vt:lpstr>
      <vt:lpstr>التقسيم والتصنيف التقسيم(القسمة)</vt:lpstr>
      <vt:lpstr>اساس التقسيم</vt:lpstr>
      <vt:lpstr>تنبيه</vt:lpstr>
      <vt:lpstr>عرض تقديمي في PowerPoint</vt:lpstr>
      <vt:lpstr>عرض تقديمي في PowerPoint</vt:lpstr>
      <vt:lpstr>عرض تقديمي في PowerPoint</vt:lpstr>
      <vt:lpstr>عرض تقديمي في PowerPoint</vt:lpstr>
      <vt:lpstr>عرض تقديمي في PowerPoint</vt:lpstr>
      <vt:lpstr>التصنيف</vt:lpstr>
      <vt:lpstr>عرض تقديمي في PowerPoint</vt:lpstr>
      <vt:lpstr>الفرق بين التقسيم والتصنيف</vt:lpstr>
      <vt:lpstr>الاستدلال اقامة الدليل لاثبات المطلوب</vt:lpstr>
      <vt:lpstr>القضية الحملية: هي ماحكم فيها بثبوت شئ لشئ او نفي شئ عن شئ،  خالد حاضر  ،  زيد ليس بغائب</vt:lpstr>
      <vt:lpstr>القضية الشرطية</vt:lpstr>
      <vt:lpstr>عرض تقديمي في PowerPoint</vt:lpstr>
      <vt:lpstr>اقسام القضية الحملية (ان كانت موجبة اوسالبة)</vt:lpstr>
      <vt:lpstr>تقسيم القضية المحصورة</vt:lpstr>
      <vt:lpstr>اقسام الحملية الموجبة وفقا لموقع وجود الموضوع</vt:lpstr>
      <vt:lpstr>اقسام القضية الشرطية</vt:lpstr>
      <vt:lpstr>عرض تقديمي في PowerPoint</vt:lpstr>
      <vt:lpstr>تقسيم القضية المنفصلة على اساس استحالة وامكان اجتماع او ارتفاع طرفيها  (المقدم والتالي)</vt:lpstr>
      <vt:lpstr>الاستدلال غير المباشر</vt:lpstr>
      <vt:lpstr>الاستدلال غير المباشر- التناقض</vt:lpstr>
      <vt:lpstr>عرض تقديمي في PowerPoint</vt:lpstr>
      <vt:lpstr>عرض تقديمي في PowerPoint</vt:lpstr>
      <vt:lpstr>عرض تقديمي في PowerPoint</vt:lpstr>
      <vt:lpstr>خطوات الاستدلال غير المباشر باستخدام طريقة التناقض</vt:lpstr>
      <vt:lpstr>مثال-التناقض</vt:lpstr>
      <vt:lpstr>الاستدلال غير المباشر- العكس المستوي</vt:lpstr>
      <vt:lpstr>عرض تقديمي في PowerPoint</vt:lpstr>
      <vt:lpstr>عرض تقديمي في PowerPoint</vt:lpstr>
      <vt:lpstr>خطوات الاستدلال غير المباشر باستخدام طريقة العكس المستوي</vt:lpstr>
      <vt:lpstr>مثال-العكس المستوي</vt:lpstr>
      <vt:lpstr>الاستدلال غير المباشر- عكس النقيض</vt:lpstr>
      <vt:lpstr>عرض تقديمي في PowerPoint</vt:lpstr>
      <vt:lpstr>عرض تقديمي في PowerPoint</vt:lpstr>
      <vt:lpstr>خطوات الاستدلال غير المباشر باستخدام طريقة عكس النقيض</vt:lpstr>
      <vt:lpstr>النوع الرابع من انواع التلازم بين قضيتين</vt:lpstr>
      <vt:lpstr> شكرا لاصغائكم  والسلام عليكم ورحمة الله وبركاته</vt:lpstr>
    </vt:vector>
  </TitlesOfParts>
  <Company>Enjoy My Fine Releases.</Company>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مركز الدراسات التخصصية بين الحوزة والجامعة</dc:title>
  <dc:creator>JAZEERAH 7-13</dc:creator>
  <cp:lastModifiedBy>DR.Ahmed Saker 2o1O</cp:lastModifiedBy>
  <cp:revision>279</cp:revision>
  <dcterms:created xsi:type="dcterms:W3CDTF">2014-11-11T16:08:13Z</dcterms:created>
  <dcterms:modified xsi:type="dcterms:W3CDTF">2016-08-11T15:16:52Z</dcterms:modified>
</cp:coreProperties>
</file>

<file path=docProps/thumbnail.jpeg>
</file>